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74" r:id="rId3"/>
    <p:sldId id="276" r:id="rId4"/>
    <p:sldId id="27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79" r:id="rId23"/>
    <p:sldId id="305" r:id="rId24"/>
    <p:sldId id="309" r:id="rId25"/>
    <p:sldId id="310" r:id="rId26"/>
    <p:sldId id="311" r:id="rId27"/>
    <p:sldId id="304" r:id="rId28"/>
    <p:sldId id="306" r:id="rId29"/>
    <p:sldId id="307" r:id="rId30"/>
    <p:sldId id="281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85A11-A85A-6B49-9711-316D6ADBDB21}" type="datetimeFigureOut">
              <a:rPr lang="en-US" smtClean="0"/>
              <a:t>14/2/17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E39D2-84C2-2548-A2E0-595CA838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5AAB4A0-3750-AE40-B04F-EA3B7C60C223}" type="slidenum">
              <a:rPr lang="en-GB" sz="1200"/>
              <a:pPr eaLnBrk="1" hangingPunct="1"/>
              <a:t>3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Annotate onto your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E39D2-84C2-2548-A2E0-595CA8380F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778EE-BDA6-0C42-8DE5-5E9D1D5685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2E0F-AF7F-408C-9EB1-FA1486776DB9}" type="datetimeFigureOut">
              <a:rPr lang="en-US" smtClean="0"/>
              <a:t>14/2/17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74FE-4280-4B76-9B2C-35DC907D3D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californiabusinesslitigation.com/Rainbow%20CD%20778187.jpg&amp;imgrefurl=http://www.californiabusinesslitigation.com/2007/05/&amp;usg=__TWYM8rVsJHeb-QW3Cv27fBpllaw=&amp;h=272&amp;w=300&amp;sz=11&amp;hl=en&amp;start=1&amp;um=1&amp;tbnid=H-85QPxfkJBLYM:&amp;tbnh=105&amp;tbnw=116&amp;prev=/images?q=rainbow+cd&amp;hl=en&amp;rlz=1T4ACAW_enGB335GB338&amp;sa=N&amp;um=1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5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how light is dispersed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Recall </a:t>
            </a:r>
            <a:r>
              <a:rPr lang="en-US" sz="2800" dirty="0" smtClean="0"/>
              <a:t>that white light is made up of a spectrum of colours</a:t>
            </a:r>
          </a:p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Describe </a:t>
            </a:r>
            <a:r>
              <a:rPr lang="en-US" sz="2800" dirty="0" smtClean="0"/>
              <a:t>how filters work</a:t>
            </a:r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how a prism splits light into a spectrum</a:t>
            </a:r>
          </a:p>
          <a:p>
            <a:pPr algn="ctr"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2976" y="242886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44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214422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21442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5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214422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214422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115097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214422"/>
            <a:ext cx="24288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363756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214422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Indigo</a:t>
            </a:r>
          </a:p>
        </p:txBody>
      </p:sp>
    </p:spTree>
    <p:extLst>
      <p:ext uri="{BB962C8B-B14F-4D97-AF65-F5344CB8AC3E}">
        <p14:creationId xmlns:p14="http://schemas.microsoft.com/office/powerpoint/2010/main" val="38810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7224" y="1214422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Indigo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violet</a:t>
            </a:r>
          </a:p>
        </p:txBody>
      </p:sp>
    </p:spTree>
    <p:extLst>
      <p:ext uri="{BB962C8B-B14F-4D97-AF65-F5344CB8AC3E}">
        <p14:creationId xmlns:p14="http://schemas.microsoft.com/office/powerpoint/2010/main" val="78544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404664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Indigo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violet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43306" y="2714620"/>
            <a:ext cx="150019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548680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Indigo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violet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43306" y="2714620"/>
            <a:ext cx="150019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43504" y="2714620"/>
            <a:ext cx="178595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86380" y="121442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Red </a:t>
            </a:r>
            <a:r>
              <a:rPr lang="en-GB" dirty="0" smtClean="0"/>
              <a:t>is refracted the least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9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1" descr="rain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22367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http://t1.gstatic.com/images?q=tbn:H-85QPxfkJBLYM:http://www.californiabusinesslitigation.com/Rainbow%2520CD%252077818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143250"/>
            <a:ext cx="164306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http://i16.ebayimg.com/04/i/08/58/91/2b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000375"/>
            <a:ext cx="31432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http://farm1.static.flickr.com/56/131710295_dcb6d8c88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965700"/>
            <a:ext cx="32146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rainbow%20b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3758" b="14583"/>
          <a:stretch>
            <a:fillRect/>
          </a:stretch>
        </p:blipFill>
        <p:spPr bwMode="auto">
          <a:xfrm>
            <a:off x="3000375" y="4572000"/>
            <a:ext cx="3011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83768" y="116632"/>
            <a:ext cx="42148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dirty="0"/>
              <a:t>Making Rainbows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928670"/>
            <a:ext cx="8501122" cy="1200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400" dirty="0" smtClean="0"/>
              <a:t>When </a:t>
            </a:r>
            <a:r>
              <a:rPr lang="en-GB" sz="2400" dirty="0"/>
              <a:t>do you get rainbows?</a:t>
            </a:r>
          </a:p>
          <a:p>
            <a:pPr>
              <a:defRPr/>
            </a:pPr>
            <a:r>
              <a:rPr lang="en-GB" sz="2400" dirty="0"/>
              <a:t>Why do rainbows occur?</a:t>
            </a:r>
          </a:p>
          <a:p>
            <a:pPr>
              <a:defRPr/>
            </a:pPr>
            <a:r>
              <a:rPr lang="en-GB" sz="2400" dirty="0"/>
              <a:t>Where have you seen a similar spread of colours?</a:t>
            </a:r>
          </a:p>
        </p:txBody>
      </p:sp>
      <p:pic>
        <p:nvPicPr>
          <p:cNvPr id="15372" name="Picture 4" descr="http://deliciouscake.wazdat.com/img/oil-spill-rainbo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0575"/>
            <a:ext cx="30003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 descr="http://koleksifoto.com/images/wallpapers/89326320/Event/Rainbow/Rainbow-Collection%20-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5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71538" y="2786058"/>
            <a:ext cx="2500330" cy="785818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548680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White light contains the colours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GB" dirty="0" smtClean="0">
                <a:solidFill>
                  <a:schemeClr val="accent6"/>
                </a:solidFill>
              </a:rPr>
              <a:t>Orange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Green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Blue</a:t>
            </a:r>
          </a:p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Indigo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violet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43306" y="2714620"/>
            <a:ext cx="150019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43504" y="2714620"/>
            <a:ext cx="178595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86380" y="121442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Red </a:t>
            </a:r>
            <a:r>
              <a:rPr lang="en-GB" dirty="0" smtClean="0"/>
              <a:t>is refracted the least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43306" y="2786058"/>
            <a:ext cx="1643074" cy="14287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86380" y="2928934"/>
            <a:ext cx="1714512" cy="57150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15074" y="371475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Violet </a:t>
            </a:r>
            <a:r>
              <a:rPr lang="en-GB" dirty="0" smtClean="0"/>
              <a:t>is refracted the most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61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026" name="Picture 2" descr="http://upload.wikimedia.org/wikipedia/commons/0/06/Prism_rainbow_sche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7"/>
            <a:ext cx="4870324" cy="3059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422108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All the colours are refracted by different amounts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797152"/>
            <a:ext cx="682751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Which colour is refracted the most?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Which colour is refracted the least?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What is the name of this shape of glass?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What is it called when light is split into separate colours?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1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743804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dirty="0"/>
              <a:t>Why do you see rainbows?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1285860"/>
            <a:ext cx="85725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ts val="2400"/>
              </a:spcBef>
              <a:defRPr/>
            </a:pPr>
            <a:r>
              <a:rPr lang="en-GB" sz="2800" dirty="0">
                <a:solidFill>
                  <a:srgbClr val="000000"/>
                </a:solidFill>
              </a:rPr>
              <a:t>Droplets of water in the air act like prisms and split the white light from the Sun into a spectrum of different colours.</a:t>
            </a:r>
          </a:p>
        </p:txBody>
      </p:sp>
      <p:pic>
        <p:nvPicPr>
          <p:cNvPr id="4" name="Picture 2" descr="http://koleksifoto.com/images/wallpapers/89326320/Event/Rainbow/Rainbow-Collection%20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38"/>
            <a:ext cx="9144000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0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152400"/>
            <a:ext cx="579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Mixing Coloured Light</a:t>
            </a:r>
            <a:endParaRPr lang="en-US" b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056" name="Picture 8" descr="C:\My Documents\GY\r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79500"/>
            <a:ext cx="5761038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057400" y="1676400"/>
            <a:ext cx="106680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1" name="Picture 13" descr="C:\My Documents\GY\red gree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79500"/>
            <a:ext cx="5757863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5638800" y="1752600"/>
            <a:ext cx="91440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4419600" y="1828800"/>
            <a:ext cx="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581400" y="1371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Yellow light</a:t>
            </a:r>
            <a:endParaRPr lang="en-US" b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067" name="Picture 19" descr="C:\My Documents\all thre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9500"/>
            <a:ext cx="5757863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505200" y="5867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Blue light</a:t>
            </a:r>
            <a:endParaRPr lang="en-US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4267200" y="4648200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09600" y="4191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990099"/>
                </a:solidFill>
              </a:rPr>
              <a:t>Magenta light</a:t>
            </a:r>
            <a:endParaRPr lang="en-US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 flipV="1">
            <a:off x="2819400" y="3810000"/>
            <a:ext cx="10668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6019800" y="4191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99FF"/>
                </a:solidFill>
              </a:rPr>
              <a:t>Cyan light</a:t>
            </a:r>
            <a:endParaRPr lang="en-US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H="1" flipV="1">
            <a:off x="4800600" y="3810000"/>
            <a:ext cx="11430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07504" y="1340768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Red light</a:t>
            </a:r>
            <a:endParaRPr lang="en-US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705600" y="1447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Green light</a:t>
            </a:r>
            <a:endParaRPr lang="en-US" b="0">
              <a:solidFill>
                <a:srgbClr val="009900"/>
              </a:solidFill>
              <a:latin typeface="Times New Roman" charset="0"/>
            </a:endParaRPr>
          </a:p>
        </p:txBody>
      </p:sp>
      <p:grpSp>
        <p:nvGrpSpPr>
          <p:cNvPr id="2082" name="Group 34"/>
          <p:cNvGrpSpPr>
            <a:grpSpLocks/>
          </p:cNvGrpSpPr>
          <p:nvPr/>
        </p:nvGrpSpPr>
        <p:grpSpPr bwMode="auto">
          <a:xfrm>
            <a:off x="1524000" y="1585913"/>
            <a:ext cx="6324600" cy="4114800"/>
            <a:chOff x="960" y="999"/>
            <a:chExt cx="3984" cy="2592"/>
          </a:xfrm>
        </p:grpSpPr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960" y="999"/>
              <a:ext cx="3984" cy="2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1392" y="1488"/>
              <a:ext cx="3216" cy="1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solidFill>
                    <a:schemeClr val="tx1"/>
                  </a:solidFill>
                </a:rPr>
                <a:t>Mix all three and you get...</a:t>
              </a:r>
            </a:p>
            <a:p>
              <a:pPr>
                <a:spcBef>
                  <a:spcPct val="50000"/>
                </a:spcBef>
              </a:pPr>
              <a:r>
                <a:rPr lang="en-US" sz="4800">
                  <a:solidFill>
                    <a:schemeClr val="tx1"/>
                  </a:solidFill>
                </a:rPr>
                <a:t>...White light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73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6" grpId="0" animBg="1"/>
      <p:bldP spid="2065" grpId="0" autoUpdateAnimBg="0"/>
      <p:bldP spid="2068" grpId="0" autoUpdateAnimBg="0"/>
      <p:bldP spid="2069" grpId="0" animBg="1"/>
      <p:bldP spid="2071" grpId="0" autoUpdateAnimBg="0"/>
      <p:bldP spid="2072" grpId="0" animBg="1"/>
      <p:bldP spid="2073" grpId="0" autoUpdateAnimBg="0"/>
      <p:bldP spid="2074" grpId="0" animBg="1"/>
      <p:bldP spid="20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7687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 your eye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47419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your eye you have rods and cones</a:t>
            </a:r>
          </a:p>
          <a:p>
            <a:endParaRPr lang="en-US" sz="2400" dirty="0" smtClean="0"/>
          </a:p>
          <a:p>
            <a:r>
              <a:rPr lang="en-US" sz="2400" dirty="0" smtClean="0"/>
              <a:t>Cones = sensitive to colour</a:t>
            </a:r>
          </a:p>
          <a:p>
            <a:r>
              <a:rPr lang="en-US" sz="2400" dirty="0" smtClean="0"/>
              <a:t>Rods = sensitive to light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24944"/>
            <a:ext cx="9889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Blue, red and green sensitive cones</a:t>
            </a:r>
          </a:p>
          <a:p>
            <a:endParaRPr lang="en-US" sz="2400" dirty="0"/>
          </a:p>
          <a:p>
            <a:r>
              <a:rPr lang="en-US" sz="2400" dirty="0" smtClean="0"/>
              <a:t>Red light = red cones activated</a:t>
            </a:r>
          </a:p>
          <a:p>
            <a:r>
              <a:rPr lang="en-US" sz="2400" dirty="0" smtClean="0"/>
              <a:t>Blue light = blue cones activated</a:t>
            </a:r>
          </a:p>
          <a:p>
            <a:r>
              <a:rPr lang="en-US" sz="2400" dirty="0" smtClean="0"/>
              <a:t>Green light = green cones activated</a:t>
            </a:r>
          </a:p>
          <a:p>
            <a:endParaRPr lang="en-US" sz="2400" dirty="0"/>
          </a:p>
          <a:p>
            <a:r>
              <a:rPr lang="en-US" sz="2400" dirty="0" smtClean="0"/>
              <a:t>All other colours are created when you mix together these </a:t>
            </a:r>
          </a:p>
          <a:p>
            <a:r>
              <a:rPr lang="en-US" sz="2400" b="1" dirty="0" smtClean="0"/>
              <a:t>primary colours</a:t>
            </a:r>
            <a:endParaRPr lang="en-US" sz="2400" dirty="0"/>
          </a:p>
        </p:txBody>
      </p:sp>
      <p:pic>
        <p:nvPicPr>
          <p:cNvPr id="5" name="Picture 4" descr="vision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6830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3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7687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 your eye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70815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are the primary and secondary colours</a:t>
            </a:r>
          </a:p>
          <a:p>
            <a:endParaRPr lang="en-US" sz="2400" dirty="0"/>
          </a:p>
          <a:p>
            <a:r>
              <a:rPr lang="en-US" sz="2400" dirty="0" smtClean="0"/>
              <a:t>All colours in the visible spectrum are made from these</a:t>
            </a:r>
            <a:endParaRPr lang="en-US" sz="2400" dirty="0"/>
          </a:p>
        </p:txBody>
      </p:sp>
      <p:pic>
        <p:nvPicPr>
          <p:cNvPr id="6" name="Picture 5" descr="spectr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30" y="2536033"/>
            <a:ext cx="6159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9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76875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Confusing!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35681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Colours in the visible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spectrum</a:t>
            </a:r>
            <a:r>
              <a:rPr lang="en-US" sz="2400" b="1" dirty="0" smtClean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Red</a:t>
            </a:r>
          </a:p>
          <a:p>
            <a:pPr algn="ctr"/>
            <a:r>
              <a:rPr lang="en-US" sz="2400" dirty="0" smtClean="0"/>
              <a:t>Orange</a:t>
            </a:r>
          </a:p>
          <a:p>
            <a:pPr algn="ctr"/>
            <a:r>
              <a:rPr lang="en-US" sz="2400" dirty="0" smtClean="0"/>
              <a:t>Yellow</a:t>
            </a:r>
          </a:p>
          <a:p>
            <a:pPr algn="ctr"/>
            <a:r>
              <a:rPr lang="en-US" sz="2400" dirty="0" smtClean="0"/>
              <a:t>Green</a:t>
            </a:r>
          </a:p>
          <a:p>
            <a:pPr algn="ctr"/>
            <a:r>
              <a:rPr lang="en-US" sz="2400" dirty="0" smtClean="0"/>
              <a:t>Blue</a:t>
            </a:r>
          </a:p>
          <a:p>
            <a:pPr algn="ctr"/>
            <a:r>
              <a:rPr lang="en-US" sz="2400" dirty="0" smtClean="0"/>
              <a:t>Indigo</a:t>
            </a:r>
          </a:p>
          <a:p>
            <a:pPr algn="ctr"/>
            <a:r>
              <a:rPr lang="en-US" sz="2400" dirty="0" smtClean="0"/>
              <a:t>Violet</a:t>
            </a:r>
            <a:endParaRPr lang="en-US" sz="2400" dirty="0"/>
          </a:p>
        </p:txBody>
      </p:sp>
      <p:pic>
        <p:nvPicPr>
          <p:cNvPr id="6" name="Picture 5" descr="spect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21520"/>
            <a:ext cx="2771576" cy="1908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052736"/>
            <a:ext cx="260134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Mixing light</a:t>
            </a:r>
            <a:r>
              <a:rPr lang="en-US" sz="2400" dirty="0" smtClean="0"/>
              <a:t>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/>
              <a:t>Primary colours: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Red</a:t>
            </a:r>
          </a:p>
          <a:p>
            <a:pPr algn="ctr"/>
            <a:r>
              <a:rPr lang="en-US" sz="2400" dirty="0" smtClean="0"/>
              <a:t>Blue</a:t>
            </a:r>
          </a:p>
          <a:p>
            <a:pPr algn="ctr"/>
            <a:r>
              <a:rPr lang="en-US" sz="2400" dirty="0" smtClean="0"/>
              <a:t>Green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Secondary colours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Yellow</a:t>
            </a:r>
          </a:p>
          <a:p>
            <a:pPr algn="ctr"/>
            <a:r>
              <a:rPr lang="en-US" sz="2400" dirty="0" smtClean="0"/>
              <a:t>Magenta</a:t>
            </a:r>
          </a:p>
          <a:p>
            <a:pPr algn="ctr"/>
            <a:r>
              <a:rPr lang="en-US" sz="2400" dirty="0" smtClean="0"/>
              <a:t>Cyan</a:t>
            </a: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8269729"/>
              </p:ext>
            </p:extLst>
          </p:nvPr>
        </p:nvGraphicFramePr>
        <p:xfrm>
          <a:off x="7380312" y="5157192"/>
          <a:ext cx="1550122" cy="14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Flash Movie" r:id="rId4" imgW="2382480" imgH="2262960" progId="Flash.Movie">
                  <p:embed/>
                </p:oleObj>
              </mc:Choice>
              <mc:Fallback>
                <p:oleObj name="Flash Movie" r:id="rId4" imgW="2382480" imgH="226296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5157192"/>
                        <a:ext cx="1550122" cy="14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973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0" y="1524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Filters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512" y="1052736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Filters are used to make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86200" y="1752600"/>
            <a:ext cx="381000" cy="3276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27584" y="4653136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is made up of 3 primary colours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257800" y="1981200"/>
            <a:ext cx="32766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How do they work?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990600" y="2133600"/>
            <a:ext cx="2895600" cy="685800"/>
          </a:xfrm>
          <a:prstGeom prst="rightArrow">
            <a:avLst>
              <a:gd name="adj1" fmla="val 50000"/>
              <a:gd name="adj2" fmla="val 10555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990600" y="3581400"/>
            <a:ext cx="2895600" cy="685800"/>
          </a:xfrm>
          <a:prstGeom prst="rightArrow">
            <a:avLst>
              <a:gd name="adj1" fmla="val 50000"/>
              <a:gd name="adj2" fmla="val 10555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971600" y="5733256"/>
            <a:ext cx="685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green and blue light is </a:t>
            </a:r>
            <a:r>
              <a:rPr lang="en-US" sz="2400" b="1" dirty="0"/>
              <a:t>absorbed.    </a:t>
            </a:r>
            <a:endParaRPr lang="en-US" sz="2400" b="1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red light is </a:t>
            </a:r>
            <a:r>
              <a:rPr lang="en-US" sz="2400" b="1" dirty="0"/>
              <a:t>transmitted.</a:t>
            </a:r>
          </a:p>
        </p:txBody>
      </p:sp>
      <p:grpSp>
        <p:nvGrpSpPr>
          <p:cNvPr id="4123" name="Group 27"/>
          <p:cNvGrpSpPr>
            <a:grpSpLocks/>
          </p:cNvGrpSpPr>
          <p:nvPr/>
        </p:nvGrpSpPr>
        <p:grpSpPr bwMode="auto">
          <a:xfrm>
            <a:off x="990600" y="2895600"/>
            <a:ext cx="6324600" cy="1828800"/>
            <a:chOff x="624" y="1968"/>
            <a:chExt cx="3984" cy="1152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624" y="1968"/>
              <a:ext cx="1824" cy="432"/>
            </a:xfrm>
            <a:prstGeom prst="rightArrow">
              <a:avLst>
                <a:gd name="adj1" fmla="val 50000"/>
                <a:gd name="adj2" fmla="val 10555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672" y="2784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White light</a:t>
              </a:r>
              <a:endParaRPr lang="en-US" sz="4800">
                <a:solidFill>
                  <a:schemeClr val="tx1"/>
                </a:solidFill>
              </a:endParaRP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928" y="2832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Red light</a:t>
              </a:r>
              <a:endParaRPr lang="en-US" sz="4800">
                <a:solidFill>
                  <a:schemeClr val="tx1"/>
                </a:solidFill>
              </a:endParaRPr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2784" y="1968"/>
              <a:ext cx="1824" cy="432"/>
            </a:xfrm>
            <a:prstGeom prst="rightArrow">
              <a:avLst>
                <a:gd name="adj1" fmla="val 50000"/>
                <a:gd name="adj2" fmla="val 1055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3851920" y="980728"/>
            <a:ext cx="1478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c</a:t>
            </a:r>
            <a:r>
              <a:rPr lang="en-US" sz="2800" dirty="0" err="1">
                <a:solidFill>
                  <a:srgbClr val="009900"/>
                </a:solidFill>
              </a:rPr>
              <a:t>o</a:t>
            </a:r>
            <a:r>
              <a:rPr lang="en-US" sz="2800" dirty="0" err="1">
                <a:solidFill>
                  <a:schemeClr val="accent2"/>
                </a:solidFill>
              </a:rPr>
              <a:t>l</a:t>
            </a:r>
            <a:r>
              <a:rPr lang="en-US" sz="2800" dirty="0" err="1">
                <a:solidFill>
                  <a:srgbClr val="FF0000"/>
                </a:solidFill>
              </a:rPr>
              <a:t>o</a:t>
            </a:r>
            <a:r>
              <a:rPr lang="en-US" sz="2800" dirty="0" err="1">
                <a:solidFill>
                  <a:srgbClr val="990099"/>
                </a:solidFill>
              </a:rPr>
              <a:t>u</a:t>
            </a:r>
            <a:r>
              <a:rPr lang="en-US" sz="2800" dirty="0" err="1">
                <a:solidFill>
                  <a:schemeClr val="accent1"/>
                </a:solidFill>
              </a:rPr>
              <a:t>r</a:t>
            </a:r>
            <a:r>
              <a:rPr lang="en-US" sz="2800" dirty="0" err="1">
                <a:solidFill>
                  <a:schemeClr val="hlink"/>
                </a:solidFill>
              </a:rPr>
              <a:t>e</a:t>
            </a:r>
            <a:r>
              <a:rPr lang="en-US" sz="2800" dirty="0" err="1">
                <a:solidFill>
                  <a:srgbClr val="3399FF"/>
                </a:solidFill>
              </a:rPr>
              <a:t>d</a:t>
            </a:r>
            <a:endParaRPr lang="en-US" sz="2800" dirty="0">
              <a:solidFill>
                <a:srgbClr val="3399FF"/>
              </a:solidFill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5486400" y="1066800"/>
            <a:ext cx="2890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light from white light.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276600" y="5105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Red Filter</a:t>
            </a:r>
            <a:endParaRPr lang="en-US"/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971600" y="2852936"/>
            <a:ext cx="2895600" cy="76200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320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Red</a:t>
            </a:r>
            <a:endParaRPr lang="en-US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81200" y="1371600"/>
            <a:ext cx="144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743200" y="1295400"/>
            <a:ext cx="2362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9900"/>
                </a:solidFill>
              </a:rPr>
              <a:t>Green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876800" y="1752600"/>
            <a:ext cx="1066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48400" y="1371600"/>
            <a:ext cx="243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</a:rPr>
              <a:t>Yellow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96136" y="1340768"/>
            <a:ext cx="1447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33400" y="2376488"/>
            <a:ext cx="3200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Blue</a:t>
            </a:r>
            <a:endParaRPr lang="en-US" b="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981200" y="2376488"/>
            <a:ext cx="1447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743200" y="2300288"/>
            <a:ext cx="2362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4876800" y="2757488"/>
            <a:ext cx="1066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248400" y="2376488"/>
            <a:ext cx="289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990099"/>
                </a:solidFill>
              </a:rPr>
              <a:t>Magenta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868144" y="2348880"/>
            <a:ext cx="144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52400" y="3429000"/>
            <a:ext cx="320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9900"/>
                </a:solidFill>
              </a:rPr>
              <a:t>Green</a:t>
            </a:r>
            <a:endParaRPr lang="en-US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981200" y="3443288"/>
            <a:ext cx="1447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743200" y="3367088"/>
            <a:ext cx="2362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4876800" y="3824288"/>
            <a:ext cx="1066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868144" y="3356992"/>
            <a:ext cx="144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6270360" y="3356992"/>
            <a:ext cx="2895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3399FF"/>
                </a:solidFill>
              </a:rPr>
              <a:t>Cyan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990600" y="1843088"/>
            <a:ext cx="1447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990600" y="2986088"/>
            <a:ext cx="1447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+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rot="5400000">
            <a:off x="685007" y="4799806"/>
            <a:ext cx="1066800" cy="1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990600" y="5410200"/>
            <a:ext cx="144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?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1547664" y="5373216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41006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  <p:bldP spid="3087" grpId="0" autoUpdateAnimBg="0"/>
      <p:bldP spid="3094" grpId="0" autoUpdateAnimBg="0"/>
      <p:bldP spid="3105" grpId="0" autoUpdateAnimBg="0"/>
      <p:bldP spid="3106" grpId="0" autoUpdateAnimBg="0"/>
      <p:bldP spid="3107" grpId="0" animBg="1"/>
      <p:bldP spid="3108" grpId="0" autoUpdateAnimBg="0"/>
      <p:bldP spid="310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76200"/>
            <a:ext cx="6781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Try These </a:t>
            </a:r>
          </a:p>
          <a:p>
            <a:pPr algn="ctr">
              <a:spcBef>
                <a:spcPct val="50000"/>
              </a:spcBef>
            </a:pPr>
            <a:r>
              <a:rPr lang="en-US"/>
              <a:t>what colour will the transmitted light be?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09800" y="1828800"/>
            <a:ext cx="228600" cy="1905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838200" y="25146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514600" y="25146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514600" y="25146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00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400800" y="1828800"/>
            <a:ext cx="228600" cy="1905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5029200" y="25146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6705600" y="25146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6705600" y="25146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2209800" y="4343400"/>
            <a:ext cx="228600" cy="190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2514600" y="50292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AutoShape 26"/>
          <p:cNvSpPr>
            <a:spLocks noChangeArrowheads="1"/>
          </p:cNvSpPr>
          <p:nvPr/>
        </p:nvSpPr>
        <p:spPr bwMode="auto">
          <a:xfrm>
            <a:off x="2514600" y="50292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AutoShape 27"/>
          <p:cNvSpPr>
            <a:spLocks noChangeArrowheads="1"/>
          </p:cNvSpPr>
          <p:nvPr/>
        </p:nvSpPr>
        <p:spPr bwMode="auto">
          <a:xfrm>
            <a:off x="838200" y="50292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6400800" y="4343400"/>
            <a:ext cx="228600" cy="1905000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6705600" y="50292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6705600" y="50292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9900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AutoShape 31"/>
          <p:cNvSpPr>
            <a:spLocks noChangeArrowheads="1"/>
          </p:cNvSpPr>
          <p:nvPr/>
        </p:nvSpPr>
        <p:spPr bwMode="auto">
          <a:xfrm>
            <a:off x="5029200" y="50292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4" grpId="0" animBg="1"/>
      <p:bldP spid="5146" grpId="0" animBg="1"/>
      <p:bldP spid="5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3779912" y="188640"/>
            <a:ext cx="5214942" cy="4924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n-GB" sz="2800" b="1" dirty="0">
                <a:sym typeface="Wingdings" pitchFamily="2" charset="2"/>
              </a:rPr>
              <a:t>Shine a ray of light at a prism and move the prism until colours appear.</a:t>
            </a:r>
          </a:p>
          <a:p>
            <a:pPr marL="514350" indent="-514350">
              <a:spcBef>
                <a:spcPct val="50000"/>
              </a:spcBef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GB" sz="2800" dirty="0"/>
              <a:t>What colours do you see?</a:t>
            </a:r>
          </a:p>
          <a:p>
            <a:pPr marL="514350" indent="-514350">
              <a:spcBef>
                <a:spcPts val="1200"/>
              </a:spcBef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GB" sz="2800" dirty="0">
                <a:sym typeface="Wingdings" pitchFamily="2" charset="2"/>
              </a:rPr>
              <a:t>Are the colours always in the same order as you move the prism </a:t>
            </a:r>
            <a:r>
              <a:rPr lang="en-GB" sz="2800" dirty="0" smtClean="0">
                <a:sym typeface="Wingdings" pitchFamily="2" charset="2"/>
              </a:rPr>
              <a:t>around</a:t>
            </a:r>
            <a:endParaRPr lang="en-GB" sz="2800" dirty="0">
              <a:sym typeface="Wingdings" pitchFamily="2" charset="2"/>
            </a:endParaRPr>
          </a:p>
          <a:p>
            <a:pPr marL="514350" indent="-514350">
              <a:spcBef>
                <a:spcPts val="1200"/>
              </a:spcBef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GB" sz="2800" dirty="0" smtClean="0"/>
              <a:t>Which </a:t>
            </a:r>
            <a:r>
              <a:rPr lang="en-GB" sz="2800" dirty="0"/>
              <a:t>colours are refracted the most? </a:t>
            </a:r>
            <a:endParaRPr lang="en-GB" sz="2800" b="1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2971800" y="2214563"/>
            <a:ext cx="381000" cy="152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0" y="0"/>
            <a:ext cx="352901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dirty="0">
                <a:solidFill>
                  <a:srgbClr val="000000"/>
                </a:solidFill>
              </a:rPr>
              <a:t>Investigation</a:t>
            </a:r>
          </a:p>
        </p:txBody>
      </p:sp>
      <p:pic>
        <p:nvPicPr>
          <p:cNvPr id="17416" name="Picture 2" descr="http://www.prismproduct.com/image.php?type=T&amp;id=2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328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81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8792868"/>
              </p:ext>
            </p:extLst>
          </p:nvPr>
        </p:nvGraphicFramePr>
        <p:xfrm>
          <a:off x="5724128" y="3861048"/>
          <a:ext cx="2384425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Flash Movie" r:id="rId3" imgW="2382480" imgH="2262960" progId="Flash.Movie">
                  <p:embed/>
                </p:oleObj>
              </mc:Choice>
              <mc:Fallback>
                <p:oleObj name="Flash Movie" r:id="rId3" imgW="2382480" imgH="2262960" progId="Flash.Movi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861048"/>
                        <a:ext cx="2384425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251520" y="3284984"/>
            <a:ext cx="4499992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800" spc="-100" dirty="0" smtClean="0">
                <a:latin typeface="+mj-lt"/>
                <a:ea typeface="+mj-ea"/>
                <a:cs typeface="+mj-cs"/>
              </a:rPr>
              <a:t>Light: primary colours</a:t>
            </a:r>
          </a:p>
        </p:txBody>
      </p:sp>
      <p:pic>
        <p:nvPicPr>
          <p:cNvPr id="14" name="Picture 13" descr="clean-triangle-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2434410" cy="18542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752528" y="116632"/>
            <a:ext cx="4211960" cy="30243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800" u="sng" spc="-100" dirty="0" smtClean="0">
                <a:latin typeface="+mj-lt"/>
                <a:ea typeface="+mj-ea"/>
                <a:cs typeface="+mj-cs"/>
              </a:rPr>
              <a:t>Dispersion</a:t>
            </a:r>
          </a:p>
          <a:p>
            <a:pPr fontAlgn="auto">
              <a:spcAft>
                <a:spcPts val="0"/>
              </a:spcAft>
              <a:defRPr/>
            </a:pPr>
            <a:endParaRPr lang="en-GB" sz="2800" u="sng" spc="-1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u="sng" spc="-100" dirty="0" smtClean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u="sng" spc="-1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GB" sz="2800" u="sng" spc="-1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169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09783" y="-21688"/>
            <a:ext cx="8842375" cy="2089150"/>
          </a:xfrm>
          <a:prstGeom prst="rightArrow">
            <a:avLst>
              <a:gd name="adj1" fmla="val 45383"/>
              <a:gd name="adj2" fmla="val 32298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Understand how light is dispersed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83" y="1719835"/>
            <a:ext cx="2664296" cy="2677656"/>
          </a:xfrm>
          <a:prstGeom prst="rect">
            <a:avLst/>
          </a:prstGeom>
          <a:solidFill>
            <a:srgbClr val="FF5E3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Recall </a:t>
            </a:r>
            <a:r>
              <a:rPr lang="en-US" sz="2800" dirty="0" smtClean="0"/>
              <a:t>that white light is made up of a spectrum of colours</a:t>
            </a:r>
          </a:p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2800" b="1" dirty="0" smtClean="0"/>
              <a:t>Bronze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7042" y="1716209"/>
            <a:ext cx="2664296" cy="26776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/>
              <a:t>Describe </a:t>
            </a:r>
            <a:r>
              <a:rPr lang="en-US" sz="2800" dirty="0" smtClean="0"/>
              <a:t>how filters work</a:t>
            </a:r>
          </a:p>
          <a:p>
            <a:pPr algn="ctr">
              <a:defRPr/>
            </a:pPr>
            <a:endParaRPr lang="en-US" sz="2800" dirty="0"/>
          </a:p>
          <a:p>
            <a:pPr algn="ctr">
              <a:defRPr/>
            </a:pPr>
            <a:endParaRPr lang="en-US" sz="2800" dirty="0" smtClean="0"/>
          </a:p>
          <a:p>
            <a:pPr algn="ctr">
              <a:defRPr/>
            </a:pPr>
            <a:endParaRPr lang="en-US" sz="28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Silver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0465" y="1719835"/>
            <a:ext cx="2664296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u="sng" dirty="0" smtClean="0">
                <a:solidFill>
                  <a:srgbClr val="000000"/>
                </a:solidFill>
              </a:rPr>
              <a:t>Explain </a:t>
            </a:r>
            <a:r>
              <a:rPr lang="en-US" sz="2800" dirty="0" smtClean="0">
                <a:solidFill>
                  <a:srgbClr val="000000"/>
                </a:solidFill>
              </a:rPr>
              <a:t>how a prism splits light into a spectrum</a:t>
            </a:r>
          </a:p>
          <a:p>
            <a:pPr algn="ctr"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sz="2800" b="1" u="sng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Gold</a:t>
            </a:r>
          </a:p>
        </p:txBody>
      </p:sp>
      <p:pic>
        <p:nvPicPr>
          <p:cNvPr id="2" name="Picture 1" descr="Bronze-med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224136" cy="2366208"/>
          </a:xfrm>
          <a:prstGeom prst="rect">
            <a:avLst/>
          </a:prstGeom>
        </p:spPr>
      </p:pic>
      <p:pic>
        <p:nvPicPr>
          <p:cNvPr id="3" name="Picture 2" descr="Silver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4437111"/>
            <a:ext cx="1252425" cy="2420889"/>
          </a:xfrm>
          <a:prstGeom prst="rect">
            <a:avLst/>
          </a:prstGeom>
        </p:spPr>
      </p:pic>
      <p:pic>
        <p:nvPicPr>
          <p:cNvPr id="9" name="Picture 8" descr="Gold-Me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37111"/>
            <a:ext cx="1256394" cy="2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corbisimages.com/images/Corbis-42-16273188.jpg?size=67&amp;uid=36747880-47cb-487b-ac57-fd0f33f068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571750"/>
            <a:ext cx="555625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71472" y="642919"/>
            <a:ext cx="8229600" cy="1714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en-GB" sz="2800" dirty="0">
                <a:solidFill>
                  <a:schemeClr val="tx1"/>
                </a:solidFill>
              </a:rPr>
              <a:t>   </a:t>
            </a:r>
            <a:r>
              <a:rPr lang="en-GB" sz="2400" dirty="0">
                <a:solidFill>
                  <a:schemeClr val="tx1"/>
                </a:solidFill>
              </a:rPr>
              <a:t>When white light is refracted through a prism the colours separate out </a:t>
            </a:r>
            <a:r>
              <a:rPr lang="en-GB" sz="2400" dirty="0" smtClean="0">
                <a:solidFill>
                  <a:schemeClr val="tx1"/>
                </a:solidFill>
              </a:rPr>
              <a:t>because different colours are refracted different amounts. This separating of the colours is called </a:t>
            </a:r>
            <a:r>
              <a:rPr lang="en-GB" sz="2400" b="1" u="sng" dirty="0">
                <a:solidFill>
                  <a:schemeClr val="tx1"/>
                </a:solidFill>
              </a:rPr>
              <a:t>dispersion</a:t>
            </a:r>
          </a:p>
        </p:txBody>
      </p:sp>
    </p:spTree>
    <p:extLst>
      <p:ext uri="{BB962C8B-B14F-4D97-AF65-F5344CB8AC3E}">
        <p14:creationId xmlns:p14="http://schemas.microsoft.com/office/powerpoint/2010/main" val="194013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5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57224" y="3000372"/>
            <a:ext cx="2571768" cy="1071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785918" y="1785926"/>
            <a:ext cx="2643206" cy="192882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67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57224" y="3000372"/>
            <a:ext cx="2571768" cy="1071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785918" y="1785926"/>
            <a:ext cx="2643206" cy="192882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28992" y="2786058"/>
            <a:ext cx="178595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58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57224" y="3000372"/>
            <a:ext cx="2571768" cy="1071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785918" y="1785926"/>
            <a:ext cx="2643206" cy="192882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28992" y="2786058"/>
            <a:ext cx="185738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357430"/>
            <a:ext cx="1714512" cy="785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72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Dispersion</a:t>
            </a:r>
            <a:endParaRPr lang="en-GB" dirty="0"/>
          </a:p>
        </p:txBody>
      </p:sp>
      <p:sp>
        <p:nvSpPr>
          <p:cNvPr id="4" name="Isosceles Triangle 3"/>
          <p:cNvSpPr/>
          <p:nvPr/>
        </p:nvSpPr>
        <p:spPr>
          <a:xfrm>
            <a:off x="2357422" y="1428736"/>
            <a:ext cx="4071966" cy="3429024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57224" y="3000372"/>
            <a:ext cx="2571768" cy="10715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785918" y="1785926"/>
            <a:ext cx="2643206" cy="192882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28992" y="2786058"/>
            <a:ext cx="185738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2357430"/>
            <a:ext cx="1714512" cy="785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86380" y="2786058"/>
            <a:ext cx="2000264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1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592</Words>
  <Application>Microsoft Macintosh PowerPoint</Application>
  <PresentationFormat>On-screen Show (4:3)</PresentationFormat>
  <Paragraphs>212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Flash Movie</vt:lpstr>
      <vt:lpstr>PowerPoint Presentation</vt:lpstr>
      <vt:lpstr>PowerPoint Presentation</vt:lpstr>
      <vt:lpstr>PowerPoint Presentation</vt:lpstr>
      <vt:lpstr>PowerPoint Presentation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Dispersion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Dispersion</dc:title>
  <dc:creator>jarvis</dc:creator>
  <cp:lastModifiedBy>Thomas Kitwood</cp:lastModifiedBy>
  <cp:revision>43</cp:revision>
  <dcterms:created xsi:type="dcterms:W3CDTF">2011-05-20T09:25:12Z</dcterms:created>
  <dcterms:modified xsi:type="dcterms:W3CDTF">2017-02-14T08:22:32Z</dcterms:modified>
</cp:coreProperties>
</file>