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1" r:id="rId9"/>
    <p:sldId id="276" r:id="rId10"/>
    <p:sldId id="277" r:id="rId11"/>
    <p:sldId id="278" r:id="rId12"/>
    <p:sldId id="279" r:id="rId13"/>
    <p:sldId id="263" r:id="rId14"/>
    <p:sldId id="266" r:id="rId15"/>
    <p:sldId id="265" r:id="rId16"/>
    <p:sldId id="280" r:id="rId17"/>
    <p:sldId id="267" r:id="rId18"/>
    <p:sldId id="268" r:id="rId19"/>
    <p:sldId id="269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7"/>
    <p:restoredTop sz="93662"/>
  </p:normalViewPr>
  <p:slideViewPr>
    <p:cSldViewPr snapToGrid="0" snapToObjects="1">
      <p:cViewPr varScale="1">
        <p:scale>
          <a:sx n="91" d="100"/>
          <a:sy n="91" d="100"/>
        </p:scale>
        <p:origin x="1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9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7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C315-4C12-784A-82A7-1DB83590DAA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4125-347B-A04E-A3E3-36153E85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nabonline.com/Content/TopicResources/Topic1/Activities/Interactives/1_5/1--5.html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covalent bonding in 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540" r="-21540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8" y="5127330"/>
            <a:ext cx="154740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 2 – High specific heat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Demo: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Water bath with water and oil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Explanation: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What does specific heat capacity mean?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Why does water have a high specific heat capacity?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Why is this an advantage to living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7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 3 – High latent heat of vaporization and high boiling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Demo: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Water and ethanol on a hot plate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Explanation: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What do these terms mean?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What is the advantage of these being high to living things?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Mention water as a coolant in sweating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0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4 – Solvent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Demo: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Dissolving salt in ethanol and water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Explanation: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Why is water a good solvent?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Why is this important in living things?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What do the terms hydrophilic and hydrophobic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1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909" y="2351986"/>
            <a:ext cx="4718977" cy="2195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4179" y="4527661"/>
            <a:ext cx="2759270" cy="2195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4179" y="156799"/>
            <a:ext cx="2759270" cy="2195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3449" y="4527661"/>
            <a:ext cx="2759270" cy="2195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4909" y="4527661"/>
            <a:ext cx="2759270" cy="2195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3449" y="156799"/>
            <a:ext cx="2759270" cy="2195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4909" y="156799"/>
            <a:ext cx="2759270" cy="2195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17543" y="2351986"/>
            <a:ext cx="221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of Water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0330" y="156799"/>
            <a:ext cx="239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Cohesive Properties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5021" y="203838"/>
            <a:ext cx="239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Adhesive Properties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14290" y="156799"/>
            <a:ext cx="21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Solvent Properties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4909" y="4527661"/>
            <a:ext cx="290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Specific Heat Capacity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5021" y="4527661"/>
            <a:ext cx="228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Latent Heat of Vaporization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14290" y="4576502"/>
            <a:ext cx="21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Boiling Point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063886" y="2351986"/>
            <a:ext cx="3558833" cy="21756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7487" y="2400827"/>
            <a:ext cx="349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Hydrophilic and hydrophobic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5 at 8.1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0" y="528637"/>
            <a:ext cx="11362365" cy="7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3146" y="81729"/>
            <a:ext cx="8068924" cy="634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water is transparent / light passes through water; this allows organisms to live below the surface / plants to photosynthesize; </a:t>
            </a:r>
          </a:p>
          <a:p>
            <a:r>
              <a:rPr lang="en-US" dirty="0" smtClean="0"/>
              <a:t>hydrogen </a:t>
            </a:r>
            <a:r>
              <a:rPr lang="en-US" dirty="0"/>
              <a:t>bonds between water molecules make water cohesive; this gives water a high surface tension allowing animals to live on the surface; helps in water movement through plants/transpiration;</a:t>
            </a:r>
          </a:p>
          <a:p>
            <a:r>
              <a:rPr lang="en-US" dirty="0"/>
              <a:t> water has a high latent heat of vaporization evaporation/sweating/transpiration leads to cooling;</a:t>
            </a:r>
          </a:p>
          <a:p>
            <a:r>
              <a:rPr lang="en-US" dirty="0"/>
              <a:t> water has a high specific heat capacity / </a:t>
            </a:r>
            <a:r>
              <a:rPr lang="en-US" i="1" dirty="0"/>
              <a:t>OWTTE</a:t>
            </a:r>
            <a:r>
              <a:rPr lang="en-US" dirty="0"/>
              <a:t>; this provides a stable environment for water organisms;</a:t>
            </a:r>
          </a:p>
          <a:p>
            <a:r>
              <a:rPr lang="en-US" dirty="0"/>
              <a:t> water is a universal solvent; can transport materials around organisms/plants/animals;</a:t>
            </a:r>
          </a:p>
          <a:p>
            <a:r>
              <a:rPr lang="en-US" dirty="0" smtClean="0"/>
              <a:t>can </a:t>
            </a:r>
            <a:r>
              <a:rPr lang="en-US" dirty="0"/>
              <a:t>be a solvent for chemical reactions in organisms;</a:t>
            </a:r>
          </a:p>
          <a:p>
            <a:r>
              <a:rPr lang="en-US" dirty="0"/>
              <a:t> ice is less dense than water / water has a maximum density at 4°C; surface (pond/lake/ocean) freezes first, allowing organisms to survive in the water below;</a:t>
            </a:r>
          </a:p>
          <a:p>
            <a:endParaRPr lang="en-US" sz="1400" dirty="0"/>
          </a:p>
          <a:p>
            <a:r>
              <a:rPr lang="en-US" sz="1400" dirty="0" smtClean="0"/>
              <a:t>9 </a:t>
            </a:r>
            <a:r>
              <a:rPr lang="en-US" sz="1400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8147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93" y="3005052"/>
            <a:ext cx="5310554" cy="3982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95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Transport around the body in water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1" y="742071"/>
            <a:ext cx="8855612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err="1" smtClean="0">
                <a:solidFill>
                  <a:srgbClr val="FF0000"/>
                </a:solidFill>
              </a:rPr>
              <a:t>NaCl</a:t>
            </a:r>
            <a:r>
              <a:rPr lang="en-US" dirty="0" smtClean="0">
                <a:solidFill>
                  <a:srgbClr val="FF0000"/>
                </a:solidFill>
              </a:rPr>
              <a:t> – Polar so dissolves in plasma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Amino acids </a:t>
            </a:r>
            <a:r>
              <a:rPr lang="en-US" dirty="0" smtClean="0">
                <a:solidFill>
                  <a:schemeClr val="tx2"/>
                </a:solidFill>
              </a:rPr>
              <a:t>- Solubility depends on R group but all are soluble enough dissolve in plasma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>
                <a:solidFill>
                  <a:srgbClr val="00B050"/>
                </a:solidFill>
              </a:rPr>
              <a:t>Glucose</a:t>
            </a:r>
            <a:r>
              <a:rPr lang="en-US" dirty="0" smtClean="0">
                <a:solidFill>
                  <a:srgbClr val="00B050"/>
                </a:solidFill>
              </a:rPr>
              <a:t> – Polar so dissolves in plasma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>
                <a:solidFill>
                  <a:schemeClr val="accent4"/>
                </a:solidFill>
              </a:rPr>
              <a:t>Fats and cholesterol </a:t>
            </a:r>
            <a:r>
              <a:rPr lang="en-US" dirty="0" smtClean="0">
                <a:solidFill>
                  <a:schemeClr val="accent4"/>
                </a:solidFill>
              </a:rPr>
              <a:t>– insoluble so are transported in lipoproteins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09-15 at 10.25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58" b="-2685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316842" y="6224116"/>
            <a:ext cx="35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15 at 10.25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81" b="-1128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724188" y="6332966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15 at 10.25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065" b="-48065"/>
          <a:stretch>
            <a:fillRect/>
          </a:stretch>
        </p:blipFill>
        <p:spPr>
          <a:xfrm>
            <a:off x="180417" y="688513"/>
            <a:ext cx="9020064" cy="4960688"/>
          </a:xfrm>
        </p:spPr>
      </p:pic>
      <p:sp>
        <p:nvSpPr>
          <p:cNvPr id="5" name="TextBox 4"/>
          <p:cNvSpPr txBox="1"/>
          <p:nvPr/>
        </p:nvSpPr>
        <p:spPr>
          <a:xfrm>
            <a:off x="6610219" y="6365526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995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Water – Vital to Life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133600"/>
            <a:ext cx="7560653" cy="3589567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structure of water and how this enables hydrogen bonding.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the structure of water determines its properties and makes it important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15 at 10.25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8" r="-16708"/>
          <a:stretch>
            <a:fillRect/>
          </a:stretch>
        </p:blipFill>
        <p:spPr>
          <a:xfrm>
            <a:off x="-1122088" y="428032"/>
            <a:ext cx="11691670" cy="6429968"/>
          </a:xfrm>
        </p:spPr>
      </p:pic>
      <p:sp>
        <p:nvSpPr>
          <p:cNvPr id="5" name="TextBox 4"/>
          <p:cNvSpPr txBox="1"/>
          <p:nvPr/>
        </p:nvSpPr>
        <p:spPr>
          <a:xfrm>
            <a:off x="4249426" y="5649202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15 at 10.25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" r="-365"/>
          <a:stretch>
            <a:fillRect/>
          </a:stretch>
        </p:blipFill>
        <p:spPr>
          <a:xfrm>
            <a:off x="147853" y="444312"/>
            <a:ext cx="9256881" cy="5090928"/>
          </a:xfrm>
        </p:spPr>
      </p:pic>
      <p:sp>
        <p:nvSpPr>
          <p:cNvPr id="5" name="TextBox 4"/>
          <p:cNvSpPr txBox="1"/>
          <p:nvPr/>
        </p:nvSpPr>
        <p:spPr>
          <a:xfrm>
            <a:off x="4477365" y="6365526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14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15 at 10.26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391" b="-49391"/>
          <a:stretch>
            <a:fillRect/>
          </a:stretch>
        </p:blipFill>
        <p:spPr>
          <a:xfrm>
            <a:off x="245542" y="134989"/>
            <a:ext cx="9464099" cy="5204890"/>
          </a:xfrm>
        </p:spPr>
      </p:pic>
      <p:sp>
        <p:nvSpPr>
          <p:cNvPr id="5" name="TextBox 4"/>
          <p:cNvSpPr txBox="1"/>
          <p:nvPr/>
        </p:nvSpPr>
        <p:spPr>
          <a:xfrm>
            <a:off x="4721585" y="6056204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5 at 7.5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0"/>
            <a:ext cx="809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5 at 7.5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97875" y="52904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Water</a:t>
            </a:r>
            <a:endParaRPr lang="en-US" dirty="0"/>
          </a:p>
        </p:txBody>
      </p:sp>
      <p:pic>
        <p:nvPicPr>
          <p:cNvPr id="5" name="Picture 4" descr="Screen Shot 2016-09-15 at 7.57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4" y="274638"/>
            <a:ext cx="8434586" cy="6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5 at 7.5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1462"/>
            <a:ext cx="88773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Water has these properties..</a:t>
            </a:r>
          </a:p>
          <a:p>
            <a:r>
              <a:rPr lang="en-US" dirty="0" smtClean="0"/>
              <a:t>Cohesive properties</a:t>
            </a:r>
            <a:endParaRPr lang="en-US" dirty="0"/>
          </a:p>
          <a:p>
            <a:r>
              <a:rPr lang="en-US" dirty="0" smtClean="0"/>
              <a:t>Adhesive properties</a:t>
            </a:r>
          </a:p>
          <a:p>
            <a:pPr marL="0" indent="0">
              <a:buNone/>
            </a:pPr>
            <a:r>
              <a:rPr lang="en-US" dirty="0" smtClean="0"/>
              <a:t>Thermal properties:</a:t>
            </a:r>
          </a:p>
          <a:p>
            <a:r>
              <a:rPr lang="en-US" dirty="0" smtClean="0"/>
              <a:t>High specific heat capacity</a:t>
            </a:r>
          </a:p>
          <a:p>
            <a:r>
              <a:rPr lang="en-US" dirty="0" smtClean="0"/>
              <a:t>High latent heat of vaporization</a:t>
            </a:r>
          </a:p>
          <a:p>
            <a:r>
              <a:rPr lang="en-US" dirty="0" smtClean="0"/>
              <a:t>High boiling point</a:t>
            </a:r>
          </a:p>
          <a:p>
            <a:r>
              <a:rPr lang="en-US" dirty="0" smtClean="0"/>
              <a:t>Solvent properties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about water..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Why is it good for living things that ice is less dense than water?</a:t>
            </a:r>
          </a:p>
          <a:p>
            <a:pPr marL="0" indent="0">
              <a:buNone/>
            </a:pPr>
            <a:r>
              <a:rPr lang="en-US" sz="2800" dirty="0" smtClean="0"/>
              <a:t>Why is it good for living things that water is transparent?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506" y="3062170"/>
            <a:ext cx="5809493" cy="3892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231" y="3849198"/>
            <a:ext cx="2398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Cohesion gives it surface tension so living things can live on top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6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1 – Adhesion and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water drops on a coin, paper clip on water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Explanation: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Define adhesion and cohesion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how the structure of water gives it cohesive and adhesive properties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 biological examples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0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365</Words>
  <Application>Microsoft Macintosh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Office Theme</vt:lpstr>
      <vt:lpstr>Draw covalent bonding in water</vt:lpstr>
      <vt:lpstr>Water – Vital to Life</vt:lpstr>
      <vt:lpstr>PowerPoint Presentation</vt:lpstr>
      <vt:lpstr>PowerPoint Presentation</vt:lpstr>
      <vt:lpstr>PowerPoint Presentation</vt:lpstr>
      <vt:lpstr>PowerPoint Presentation</vt:lpstr>
      <vt:lpstr>Properties of Water</vt:lpstr>
      <vt:lpstr>Other things about water..</vt:lpstr>
      <vt:lpstr>Demo 1 – Adhesion and Cohesion</vt:lpstr>
      <vt:lpstr>Demo 2 – High specific heat capacity</vt:lpstr>
      <vt:lpstr>Demo 3 – High latent heat of vaporization and high boiling point</vt:lpstr>
      <vt:lpstr>Demo 4 – Solvent properties</vt:lpstr>
      <vt:lpstr>PowerPoint Presentation</vt:lpstr>
      <vt:lpstr>PowerPoint Presentation</vt:lpstr>
      <vt:lpstr>PowerPoint Presentation</vt:lpstr>
      <vt:lpstr>Transport around the body in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covalent bonding in water</dc:title>
  <dc:creator>Thomas Kitwood</dc:creator>
  <cp:lastModifiedBy>Thomas Kitwood</cp:lastModifiedBy>
  <cp:revision>17</cp:revision>
  <dcterms:created xsi:type="dcterms:W3CDTF">2016-09-14T23:48:51Z</dcterms:created>
  <dcterms:modified xsi:type="dcterms:W3CDTF">2017-09-21T00:54:05Z</dcterms:modified>
</cp:coreProperties>
</file>