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5" r:id="rId2"/>
    <p:sldId id="310" r:id="rId3"/>
    <p:sldId id="258" r:id="rId4"/>
    <p:sldId id="287" r:id="rId5"/>
    <p:sldId id="261" r:id="rId6"/>
    <p:sldId id="312" r:id="rId7"/>
    <p:sldId id="301" r:id="rId8"/>
    <p:sldId id="314" r:id="rId9"/>
    <p:sldId id="316" r:id="rId10"/>
    <p:sldId id="302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9FF"/>
    <a:srgbClr val="FBC6FF"/>
    <a:srgbClr val="E3B0FF"/>
    <a:srgbClr val="E0CEFF"/>
    <a:srgbClr val="92326A"/>
    <a:srgbClr val="F34C3F"/>
    <a:srgbClr val="FF0066"/>
    <a:srgbClr val="F7AFEE"/>
    <a:srgbClr val="F9ADC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7" autoAdjust="0"/>
    <p:restoredTop sz="99290" autoAdjust="0"/>
  </p:normalViewPr>
  <p:slideViewPr>
    <p:cSldViewPr>
      <p:cViewPr>
        <p:scale>
          <a:sx n="99" d="100"/>
          <a:sy n="99" d="100"/>
        </p:scale>
        <p:origin x="-1440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971A6-5983-47D7-A70E-F724F74DFBC8}" type="datetimeFigureOut">
              <a:rPr lang="en-GB" smtClean="0"/>
              <a:t>8/9/16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E56E7-8C09-415D-B655-E0B4D6537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20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7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8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84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0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5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7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2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2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84E34-8F79-4C95-9692-32CE17D9E994}" type="datetimeFigureOut">
              <a:rPr lang="en-GB" smtClean="0"/>
              <a:t>8/9/16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C6B8-0B60-495E-A747-44457D5863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0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7 at 9.01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55" r="-31755"/>
          <a:stretch>
            <a:fillRect/>
          </a:stretch>
        </p:blipFill>
        <p:spPr>
          <a:xfrm>
            <a:off x="-1260649" y="188640"/>
            <a:ext cx="11260221" cy="6192688"/>
          </a:xfrm>
        </p:spPr>
      </p:pic>
    </p:spTree>
    <p:extLst>
      <p:ext uri="{BB962C8B-B14F-4D97-AF65-F5344CB8AC3E}">
        <p14:creationId xmlns:p14="http://schemas.microsoft.com/office/powerpoint/2010/main" val="1199964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7" t="9635" r="19912" b="10000"/>
          <a:stretch/>
        </p:blipFill>
        <p:spPr bwMode="auto">
          <a:xfrm>
            <a:off x="946398" y="188640"/>
            <a:ext cx="6984776" cy="614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46" y="2420888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46" y="3501008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46" y="4293096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27" y="4653136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46" y="4951100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96" y="5373216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46" y="5813261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9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6" t="17512" r="16452" b="12764"/>
          <a:stretch/>
        </p:blipFill>
        <p:spPr bwMode="auto">
          <a:xfrm>
            <a:off x="899592" y="-21403"/>
            <a:ext cx="7573992" cy="51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4704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0" y="1268760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0" y="1844824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72298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0" y="3677175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38" y="3068960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38" y="3379211"/>
            <a:ext cx="288032" cy="29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7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Specialised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State</a:t>
            </a:r>
            <a:r>
              <a:rPr lang="en-US" dirty="0" smtClean="0"/>
              <a:t> some specialised cells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Describe</a:t>
            </a:r>
            <a:r>
              <a:rPr lang="en-US" dirty="0" smtClean="0"/>
              <a:t> the structure of some specialised cells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Explain</a:t>
            </a:r>
            <a:r>
              <a:rPr lang="en-US" dirty="0" smtClean="0"/>
              <a:t> how the structure of specialised cells relates to their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6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szscience.info/Cells/Cyt001.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3"/>
          <a:stretch/>
        </p:blipFill>
        <p:spPr bwMode="auto">
          <a:xfrm>
            <a:off x="-15604" y="0"/>
            <a:ext cx="9159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3.gstatic.com/images?q=tbn:ANd9GcRH22VO70F-z9C-bJKB-mk_Bx3e4Lx2tHTnJV0FTiHH25CINa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159685"/>
            <a:ext cx="4090070" cy="288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anjungsainssmkss.files.wordpress.com/2011/05/sper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45179"/>
            <a:ext cx="4227512" cy="2562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9685"/>
            <a:ext cx="4248472" cy="288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 descr="http://www.gettingovergod.com/wp-content/uploads/2011/11/sperm_zygo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75" y="245178"/>
            <a:ext cx="4007828" cy="2608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88024" y="260648"/>
            <a:ext cx="4090069" cy="2616165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 specialised </a:t>
            </a:r>
            <a:r>
              <a:rPr lang="en-GB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cell is a </a:t>
            </a:r>
            <a:r>
              <a:rPr lang="en-GB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cell </a:t>
            </a:r>
            <a:r>
              <a:rPr lang="en-GB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that performs a specific </a:t>
            </a:r>
            <a:r>
              <a:rPr lang="en-GB" sz="2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function. </a:t>
            </a:r>
            <a:r>
              <a:rPr lang="en-GB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The </a:t>
            </a:r>
            <a:r>
              <a:rPr lang="en-GB" sz="2800" b="1" u="sng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structure</a:t>
            </a:r>
            <a:r>
              <a:rPr lang="en-GB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of the cell helps it to carry out </a:t>
            </a:r>
            <a:r>
              <a:rPr lang="en-GB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this </a:t>
            </a:r>
            <a:r>
              <a:rPr lang="en-GB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function.</a:t>
            </a:r>
            <a:endParaRPr lang="en-GB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raspeaks.com/wp-content/uploads/2013/03/shocked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957"/>
            <a:ext cx="9144000" cy="62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521" y="188640"/>
            <a:ext cx="2880319" cy="5832648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over </a:t>
            </a:r>
          </a:p>
          <a:p>
            <a:pPr algn="ctr"/>
            <a:r>
              <a:rPr lang="en-GB" sz="66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220</a:t>
            </a:r>
            <a:r>
              <a:rPr lang="en-GB" sz="4400" dirty="0" smtClean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different types of cells in our body!</a:t>
            </a:r>
          </a:p>
        </p:txBody>
      </p:sp>
    </p:spTree>
    <p:extLst>
      <p:ext uri="{BB962C8B-B14F-4D97-AF65-F5344CB8AC3E}">
        <p14:creationId xmlns:p14="http://schemas.microsoft.com/office/powerpoint/2010/main" val="25694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ultistzine.com/wp-content/uploads/2013/02/speed-d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664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/>
          <p:cNvSpPr/>
          <p:nvPr/>
        </p:nvSpPr>
        <p:spPr>
          <a:xfrm>
            <a:off x="-190866" y="2758228"/>
            <a:ext cx="5796136" cy="3456383"/>
          </a:xfrm>
          <a:prstGeom prst="wedgeRoundRectCallout">
            <a:avLst>
              <a:gd name="adj1" fmla="val -22332"/>
              <a:gd name="adj2" fmla="val -47606"/>
              <a:gd name="adj3" fmla="val 16667"/>
            </a:avLst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each going to be given a specialised cell, e.g. sperm cell.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FF0066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have 5 minutes to ‘find out more about yourself’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then  go on a series of dates to get to know all of the other specialised cells.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F9ADCF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date will last for </a:t>
            </a:r>
            <a:r>
              <a:rPr lang="en-GB" sz="2800" dirty="0">
                <a:solidFill>
                  <a:srgbClr val="F9ADCF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GB" sz="2800" dirty="0" smtClean="0">
                <a:solidFill>
                  <a:srgbClr val="F9ADCF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 smtClean="0">
                <a:solidFill>
                  <a:srgbClr val="F9ADCF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mins</a:t>
            </a:r>
            <a:endParaRPr lang="en-GB" sz="2800" dirty="0" smtClean="0">
              <a:solidFill>
                <a:srgbClr val="F9ADCF"/>
              </a:solidFill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FF0066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that time you must swap information for </a:t>
            </a:r>
            <a:r>
              <a:rPr lang="en-GB" sz="2800" b="1" u="sng" dirty="0" smtClean="0">
                <a:solidFill>
                  <a:srgbClr val="FF0066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en-GB" sz="2800" dirty="0" smtClean="0">
                <a:solidFill>
                  <a:srgbClr val="FF0066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cells</a:t>
            </a:r>
            <a:endParaRPr lang="en-GB" sz="2800" dirty="0">
              <a:solidFill>
                <a:srgbClr val="FF0066"/>
              </a:solidFill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Heart 1"/>
          <p:cNvSpPr/>
          <p:nvPr/>
        </p:nvSpPr>
        <p:spPr>
          <a:xfrm>
            <a:off x="5508104" y="764704"/>
            <a:ext cx="2448272" cy="2376264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art 11"/>
          <p:cNvSpPr/>
          <p:nvPr/>
        </p:nvSpPr>
        <p:spPr>
          <a:xfrm>
            <a:off x="6718961" y="3429000"/>
            <a:ext cx="2448272" cy="2376264"/>
          </a:xfrm>
          <a:prstGeom prst="heart">
            <a:avLst/>
          </a:prstGeom>
          <a:solidFill>
            <a:srgbClr val="F7AFEE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http://thelustgang.com/wp-content/uploads/2013/04/Speed-Dating-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37615" r="5627" b="41645"/>
          <a:stretch/>
        </p:blipFill>
        <p:spPr bwMode="auto">
          <a:xfrm rot="21115838">
            <a:off x="602119" y="1092183"/>
            <a:ext cx="4091550" cy="6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1177794">
            <a:off x="-147395" y="201147"/>
            <a:ext cx="496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Curlz MT" panose="04040404050702020202" pitchFamily="82" charset="0"/>
              </a:rPr>
              <a:t>Specialised Cell</a:t>
            </a:r>
            <a:endParaRPr lang="en-GB" sz="60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rtpause.com/upload/uppic/147-love-heart-sweets-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8601" r="5583" b="8349"/>
          <a:stretch/>
        </p:blipFill>
        <p:spPr bwMode="auto">
          <a:xfrm>
            <a:off x="0" y="20034"/>
            <a:ext cx="9144000" cy="62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99044"/>
            <a:ext cx="4859395" cy="220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ular Callout 14"/>
          <p:cNvSpPr/>
          <p:nvPr/>
        </p:nvSpPr>
        <p:spPr>
          <a:xfrm>
            <a:off x="3923928" y="1196752"/>
            <a:ext cx="5400600" cy="4968552"/>
          </a:xfrm>
          <a:prstGeom prst="wedgeRoundRectCallout">
            <a:avLst>
              <a:gd name="adj1" fmla="val -22332"/>
              <a:gd name="adj2" fmla="val -47606"/>
              <a:gd name="adj3" fmla="val 16667"/>
            </a:avLst>
          </a:prstGeom>
          <a:solidFill>
            <a:schemeClr val="bg1"/>
          </a:solidFill>
          <a:ln w="76200">
            <a:solidFill>
              <a:srgbClr val="F34C3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Tx/>
              <a:buAutoNum type="arabicPeriod"/>
            </a:pPr>
            <a:r>
              <a:rPr lang="en-GB" sz="2800" dirty="0" smtClean="0">
                <a:solidFill>
                  <a:srgbClr val="F34C3F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feel nervous and remember to make eye contact with your date.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Listen carefully to what your partner is saying.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FF0066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each other to see how much you have remembered.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lots of questions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92326A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notes in your table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FF0066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you have notes for all 7 cells</a:t>
            </a:r>
            <a:endParaRPr lang="en-GB" sz="2800" dirty="0">
              <a:solidFill>
                <a:srgbClr val="FF0066"/>
              </a:solidFill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 descr="http://thelustgang.com/wp-content/uploads/2013/04/Speed-Dating-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37615" r="5627" b="41645"/>
          <a:stretch/>
        </p:blipFill>
        <p:spPr bwMode="auto">
          <a:xfrm rot="21115838">
            <a:off x="345876" y="1120876"/>
            <a:ext cx="4091550" cy="6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1177794">
            <a:off x="-147395" y="201147"/>
            <a:ext cx="496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Curlz MT" panose="04040404050702020202" pitchFamily="82" charset="0"/>
              </a:rPr>
              <a:t>Specialised Cell</a:t>
            </a:r>
            <a:endParaRPr lang="en-GB" sz="60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urlz MT" panose="04040404050702020202" pitchFamily="82" charset="0"/>
            </a:endParaRPr>
          </a:p>
        </p:txBody>
      </p:sp>
      <p:pic>
        <p:nvPicPr>
          <p:cNvPr id="3074" name="Picture 2" descr="http://travelmanagement.yale.edu/sites/default/files/images/Helpful%20Tip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0" y="2106955"/>
            <a:ext cx="3444805" cy="3479254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artpause.com/upload/uppic/147-love-heart-sweets-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8601" r="5583" b="8349"/>
          <a:stretch/>
        </p:blipFill>
        <p:spPr bwMode="auto">
          <a:xfrm>
            <a:off x="0" y="20034"/>
            <a:ext cx="9144000" cy="62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99044"/>
            <a:ext cx="4859395" cy="2205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ular Callout 14"/>
          <p:cNvSpPr/>
          <p:nvPr/>
        </p:nvSpPr>
        <p:spPr>
          <a:xfrm>
            <a:off x="883861" y="2924944"/>
            <a:ext cx="7376277" cy="2532499"/>
          </a:xfrm>
          <a:prstGeom prst="wedgeRoundRectCallout">
            <a:avLst>
              <a:gd name="adj1" fmla="val -22332"/>
              <a:gd name="adj2" fmla="val -47606"/>
              <a:gd name="adj3" fmla="val 16667"/>
            </a:avLst>
          </a:prstGeom>
          <a:solidFill>
            <a:schemeClr val="bg1"/>
          </a:solidFill>
          <a:ln w="76200">
            <a:solidFill>
              <a:srgbClr val="F34C3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6600" dirty="0" smtClean="0">
                <a:solidFill>
                  <a:srgbClr val="FF0066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much have you been learning?</a:t>
            </a:r>
            <a:endParaRPr lang="en-GB" sz="6600" dirty="0">
              <a:solidFill>
                <a:srgbClr val="FF0066"/>
              </a:solidFill>
              <a:latin typeface="Impact" panose="020B080603090205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4" descr="http://thelustgang.com/wp-content/uploads/2013/04/Speed-Dating-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t="37615" r="5627" b="41645"/>
          <a:stretch/>
        </p:blipFill>
        <p:spPr bwMode="auto">
          <a:xfrm rot="21115838">
            <a:off x="602119" y="1092183"/>
            <a:ext cx="4091550" cy="6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1177794">
            <a:off x="-147395" y="201147"/>
            <a:ext cx="4963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Curlz MT" panose="04040404050702020202" pitchFamily="82" charset="0"/>
              </a:rPr>
              <a:t>Specialised Cell</a:t>
            </a:r>
            <a:endParaRPr lang="en-GB" sz="6000"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5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Specialised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State</a:t>
            </a:r>
            <a:r>
              <a:rPr lang="en-US" dirty="0" smtClean="0"/>
              <a:t> some specialised cells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Describe</a:t>
            </a:r>
            <a:r>
              <a:rPr lang="en-US" dirty="0" smtClean="0"/>
              <a:t> the structure of some specialised cells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Explain</a:t>
            </a:r>
            <a:r>
              <a:rPr lang="en-US" dirty="0" smtClean="0"/>
              <a:t> how the structure of specialised cells relates to their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2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09084"/>
              </p:ext>
            </p:extLst>
          </p:nvPr>
        </p:nvGraphicFramePr>
        <p:xfrm>
          <a:off x="611560" y="260649"/>
          <a:ext cx="7920880" cy="641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376264"/>
                <a:gridCol w="1296144"/>
                <a:gridCol w="2448272"/>
              </a:tblGrid>
              <a:tr h="636758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Labeled Drawing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 is it found?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is it </a:t>
                      </a:r>
                      <a:r>
                        <a:rPr lang="en-US" dirty="0" err="1" smtClean="0"/>
                        <a:t>specialised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824565">
                <a:tc>
                  <a:txBody>
                    <a:bodyPr/>
                    <a:lstStyle/>
                    <a:p>
                      <a:r>
                        <a:rPr lang="en-US" dirty="0" smtClean="0"/>
                        <a:t>Sperm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4565">
                <a:tc>
                  <a:txBody>
                    <a:bodyPr/>
                    <a:lstStyle/>
                    <a:p>
                      <a:r>
                        <a:rPr lang="en-US" dirty="0" smtClean="0"/>
                        <a:t>Red Blood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4565">
                <a:tc>
                  <a:txBody>
                    <a:bodyPr/>
                    <a:lstStyle/>
                    <a:p>
                      <a:r>
                        <a:rPr lang="en-US" dirty="0" smtClean="0"/>
                        <a:t>Palisade Leaf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4565">
                <a:tc>
                  <a:txBody>
                    <a:bodyPr/>
                    <a:lstStyle/>
                    <a:p>
                      <a:r>
                        <a:rPr lang="en-US" dirty="0" smtClean="0"/>
                        <a:t>Root Hair Cell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4565">
                <a:tc>
                  <a:txBody>
                    <a:bodyPr/>
                    <a:lstStyle/>
                    <a:p>
                      <a:r>
                        <a:rPr lang="en-US" dirty="0" smtClean="0"/>
                        <a:t>Ciliated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4565">
                <a:tc>
                  <a:txBody>
                    <a:bodyPr/>
                    <a:lstStyle/>
                    <a:p>
                      <a:r>
                        <a:rPr lang="en-US" dirty="0" smtClean="0"/>
                        <a:t>Nerve Cell (Neuron)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45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18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247</Words>
  <Application>Microsoft Macintosh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Specialised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Specialised Cells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</dc:creator>
  <cp:lastModifiedBy>Thomas Kitwood</cp:lastModifiedBy>
  <cp:revision>74</cp:revision>
  <dcterms:created xsi:type="dcterms:W3CDTF">2013-10-01T15:39:53Z</dcterms:created>
  <dcterms:modified xsi:type="dcterms:W3CDTF">2016-09-08T01:24:39Z</dcterms:modified>
</cp:coreProperties>
</file>