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4" r:id="rId2"/>
    <p:sldId id="336" r:id="rId3"/>
    <p:sldId id="322" r:id="rId4"/>
    <p:sldId id="323" r:id="rId5"/>
    <p:sldId id="324" r:id="rId6"/>
    <p:sldId id="325" r:id="rId7"/>
    <p:sldId id="326" r:id="rId8"/>
    <p:sldId id="327" r:id="rId9"/>
    <p:sldId id="339" r:id="rId10"/>
    <p:sldId id="331" r:id="rId11"/>
    <p:sldId id="329" r:id="rId12"/>
    <p:sldId id="330" r:id="rId13"/>
    <p:sldId id="332" r:id="rId14"/>
    <p:sldId id="333" r:id="rId15"/>
    <p:sldId id="334" r:id="rId16"/>
    <p:sldId id="33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77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8E1A6-62CF-3948-B27D-E29F3358FC22}" type="datetimeFigureOut">
              <a:rPr lang="en-US" smtClean="0"/>
              <a:t>8/2/17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4E482-76D3-3442-904B-4D807088C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83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3C03D-AFFA-4297-B7EA-0273CFCA890C}" type="datetimeFigureOut">
              <a:rPr lang="en-GB" smtClean="0"/>
              <a:t>8/2/17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14EF2-67CC-4AD7-9B61-6AF8655E0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42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778EE-BDA6-0C42-8DE5-5E9D1D5685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59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51682F-0686-C640-9353-9925265975AD}" type="slidenum">
              <a:rPr lang="en-GB" sz="1200"/>
              <a:pPr eaLnBrk="1" hangingPunct="1"/>
              <a:t>5</a:t>
            </a:fld>
            <a:endParaRPr lang="en-GB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9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200"/>
              <a:t>Boardworks Science for Scotland: S1 and S2 </a:t>
            </a:r>
          </a:p>
          <a:p>
            <a:pPr eaLnBrk="1" hangingPunct="1"/>
            <a:r>
              <a:rPr lang="en-GB" sz="1200"/>
              <a:t>Light</a:t>
            </a: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fld id="{B60E8B99-D518-4E49-9CFB-C9C3736CFCCF}" type="slidenum">
              <a:rPr lang="en-GB" altLang="en-US" sz="1200">
                <a:solidFill>
                  <a:schemeClr val="tx1"/>
                </a:solidFill>
              </a:rPr>
              <a:pPr/>
              <a:t>10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778EE-BDA6-0C42-8DE5-5E9D1D5685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59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7135-AE49-4856-A885-69AD76E21ABE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B6E8-5DC5-4B30-BB2D-1789FBD78EF4}" type="datetimeFigureOut">
              <a:rPr lang="en-GB" smtClean="0"/>
              <a:t>8/2/17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6B7E-1747-4671-8CF2-4EC530497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55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B6E8-5DC5-4B30-BB2D-1789FBD78EF4}" type="datetimeFigureOut">
              <a:rPr lang="en-GB" smtClean="0"/>
              <a:t>8/2/17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6B7E-1747-4671-8CF2-4EC530497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60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B6E8-5DC5-4B30-BB2D-1789FBD78EF4}" type="datetimeFigureOut">
              <a:rPr lang="en-GB" smtClean="0"/>
              <a:t>8/2/17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6B7E-1747-4671-8CF2-4EC530497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67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B6E8-5DC5-4B30-BB2D-1789FBD78EF4}" type="datetimeFigureOut">
              <a:rPr lang="en-GB" smtClean="0"/>
              <a:t>8/2/17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6B7E-1747-4671-8CF2-4EC530497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32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B6E8-5DC5-4B30-BB2D-1789FBD78EF4}" type="datetimeFigureOut">
              <a:rPr lang="en-GB" smtClean="0"/>
              <a:t>8/2/17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6B7E-1747-4671-8CF2-4EC530497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65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B6E8-5DC5-4B30-BB2D-1789FBD78EF4}" type="datetimeFigureOut">
              <a:rPr lang="en-GB" smtClean="0"/>
              <a:t>8/2/17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6B7E-1747-4671-8CF2-4EC530497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490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B6E8-5DC5-4B30-BB2D-1789FBD78EF4}" type="datetimeFigureOut">
              <a:rPr lang="en-GB" smtClean="0"/>
              <a:t>8/2/17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6B7E-1747-4671-8CF2-4EC530497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63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B6E8-5DC5-4B30-BB2D-1789FBD78EF4}" type="datetimeFigureOut">
              <a:rPr lang="en-GB" smtClean="0"/>
              <a:t>8/2/17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6B7E-1747-4671-8CF2-4EC530497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6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B6E8-5DC5-4B30-BB2D-1789FBD78EF4}" type="datetimeFigureOut">
              <a:rPr lang="en-GB" smtClean="0"/>
              <a:t>8/2/17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6B7E-1747-4671-8CF2-4EC530497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35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B6E8-5DC5-4B30-BB2D-1789FBD78EF4}" type="datetimeFigureOut">
              <a:rPr lang="en-GB" smtClean="0"/>
              <a:t>8/2/17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6B7E-1747-4671-8CF2-4EC530497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79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B6E8-5DC5-4B30-BB2D-1789FBD78EF4}" type="datetimeFigureOut">
              <a:rPr lang="en-GB" smtClean="0"/>
              <a:t>8/2/17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6B7E-1747-4671-8CF2-4EC530497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79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3B6E8-5DC5-4B30-BB2D-1789FBD78EF4}" type="datetimeFigureOut">
              <a:rPr lang="en-GB" smtClean="0"/>
              <a:t>8/2/17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46B7E-1747-4671-8CF2-4EC530497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19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2.emf"/><Relationship Id="rId6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09783" y="-21688"/>
            <a:ext cx="8842375" cy="2089150"/>
          </a:xfrm>
          <a:prstGeom prst="rightArrow">
            <a:avLst>
              <a:gd name="adj1" fmla="val 45383"/>
              <a:gd name="adj2" fmla="val 32298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</a:rPr>
              <a:t>Understand what reflection and refraction are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83" y="1719835"/>
            <a:ext cx="2664296" cy="2677656"/>
          </a:xfrm>
          <a:prstGeom prst="rect">
            <a:avLst/>
          </a:prstGeom>
          <a:solidFill>
            <a:srgbClr val="FF5E3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/>
              <a:t>State </a:t>
            </a:r>
            <a:r>
              <a:rPr lang="en-US" sz="2800" dirty="0"/>
              <a:t>what is meant by reflection and refraction of </a:t>
            </a:r>
            <a:r>
              <a:rPr lang="en-US" sz="2800" dirty="0" smtClean="0"/>
              <a:t>light</a:t>
            </a:r>
            <a:endParaRPr lang="en-US" sz="2800" b="1" dirty="0"/>
          </a:p>
          <a:p>
            <a:pPr algn="ctr">
              <a:defRPr/>
            </a:pPr>
            <a:r>
              <a:rPr lang="en-US" sz="2800" b="1" dirty="0" smtClean="0"/>
              <a:t>Bronze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97042" y="1716209"/>
            <a:ext cx="2664296" cy="26776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/>
              <a:t>Investigate </a:t>
            </a:r>
            <a:r>
              <a:rPr lang="en-US" sz="2800" dirty="0"/>
              <a:t>what happens when we shine light into a mirror and Perspex </a:t>
            </a:r>
            <a:r>
              <a:rPr lang="en-US" sz="2800" dirty="0" smtClean="0"/>
              <a:t>box</a:t>
            </a:r>
            <a:endParaRPr lang="en-US" sz="2800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Silver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0465" y="1719835"/>
            <a:ext cx="2664296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smtClean="0">
                <a:solidFill>
                  <a:srgbClr val="000000"/>
                </a:solidFill>
              </a:rPr>
              <a:t>Measure </a:t>
            </a:r>
            <a:r>
              <a:rPr lang="en-US" sz="2800" dirty="0" smtClean="0">
                <a:solidFill>
                  <a:srgbClr val="000000"/>
                </a:solidFill>
              </a:rPr>
              <a:t>the angles involved in refraction and reflection</a:t>
            </a:r>
          </a:p>
          <a:p>
            <a:pPr algn="ctr">
              <a:defRPr/>
            </a:pPr>
            <a:endParaRPr lang="en-US" sz="2800" b="1" u="sng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Gold</a:t>
            </a:r>
          </a:p>
        </p:txBody>
      </p:sp>
      <p:pic>
        <p:nvPicPr>
          <p:cNvPr id="2" name="Picture 1" descr="Bronze-med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37112"/>
            <a:ext cx="1224136" cy="2366208"/>
          </a:xfrm>
          <a:prstGeom prst="rect">
            <a:avLst/>
          </a:prstGeom>
        </p:spPr>
      </p:pic>
      <p:pic>
        <p:nvPicPr>
          <p:cNvPr id="3" name="Picture 2" descr="Silver-med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4437111"/>
            <a:ext cx="1252425" cy="2420889"/>
          </a:xfrm>
          <a:prstGeom prst="rect">
            <a:avLst/>
          </a:prstGeom>
        </p:spPr>
      </p:pic>
      <p:pic>
        <p:nvPicPr>
          <p:cNvPr id="9" name="Picture 8" descr="Gold-Med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37111"/>
            <a:ext cx="1256394" cy="242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3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395536" y="692696"/>
            <a:ext cx="43204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40000"/>
              </a:spcBef>
            </a:pPr>
            <a:r>
              <a:rPr lang="en-GB" altLang="en-US" sz="2000" b="1" dirty="0">
                <a:solidFill>
                  <a:schemeClr val="tx1"/>
                </a:solidFill>
              </a:rPr>
              <a:t>1.</a:t>
            </a:r>
            <a:r>
              <a:rPr lang="en-GB" altLang="en-US" sz="2000" dirty="0">
                <a:solidFill>
                  <a:schemeClr val="tx1"/>
                </a:solidFill>
              </a:rPr>
              <a:t> Place a rectangular glass block on a sheet of paper and draw around it</a:t>
            </a:r>
            <a:r>
              <a:rPr lang="en-GB" altLang="en-US" sz="2000" dirty="0" smtClean="0">
                <a:solidFill>
                  <a:schemeClr val="tx1"/>
                </a:solidFill>
              </a:rPr>
              <a:t>. Remove block</a:t>
            </a:r>
            <a:endParaRPr lang="en-GB" altLang="en-US" sz="2000" dirty="0">
              <a:solidFill>
                <a:schemeClr val="tx1"/>
              </a:solidFill>
            </a:endParaRPr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5788025" y="1631950"/>
            <a:ext cx="2590800" cy="1295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395536" y="1700808"/>
            <a:ext cx="47525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40000"/>
              </a:spcBef>
            </a:pPr>
            <a:r>
              <a:rPr lang="en-GB" altLang="en-US" sz="2000" b="1" dirty="0">
                <a:solidFill>
                  <a:schemeClr val="tx1"/>
                </a:solidFill>
              </a:rPr>
              <a:t>2.</a:t>
            </a:r>
            <a:r>
              <a:rPr lang="en-GB" altLang="en-US" sz="2000" dirty="0">
                <a:solidFill>
                  <a:schemeClr val="tx1"/>
                </a:solidFill>
              </a:rPr>
              <a:t> Draw a normal at 90</a:t>
            </a:r>
            <a:r>
              <a:rPr lang="en-US" altLang="en-US" sz="2000" dirty="0">
                <a:solidFill>
                  <a:schemeClr val="tx1"/>
                </a:solidFill>
              </a:rPr>
              <a:t>°</a:t>
            </a:r>
            <a:r>
              <a:rPr lang="en-GB" altLang="en-US" sz="2000" dirty="0">
                <a:solidFill>
                  <a:schemeClr val="tx1"/>
                </a:solidFill>
              </a:rPr>
              <a:t> to the top surface of the block</a:t>
            </a:r>
            <a:r>
              <a:rPr lang="en-GB" altLang="en-US" sz="2000" dirty="0" smtClean="0">
                <a:solidFill>
                  <a:schemeClr val="tx1"/>
                </a:solidFill>
              </a:rPr>
              <a:t>. Continue the line to inside the block. </a:t>
            </a:r>
            <a:r>
              <a:rPr lang="en-GB" altLang="en-US" sz="2000" dirty="0" smtClean="0">
                <a:solidFill>
                  <a:schemeClr val="tx1"/>
                </a:solidFill>
              </a:rPr>
              <a:t>Replace block.</a:t>
            </a:r>
            <a:endParaRPr lang="en-GB" altLang="en-US" sz="2000" dirty="0">
              <a:solidFill>
                <a:schemeClr val="tx1"/>
              </a:solidFill>
            </a:endParaRPr>
          </a:p>
        </p:txBody>
      </p:sp>
      <p:sp>
        <p:nvSpPr>
          <p:cNvPr id="216071" name="Text Box 7"/>
          <p:cNvSpPr txBox="1">
            <a:spLocks noChangeArrowheads="1"/>
          </p:cNvSpPr>
          <p:nvPr/>
        </p:nvSpPr>
        <p:spPr bwMode="auto">
          <a:xfrm>
            <a:off x="395536" y="3068960"/>
            <a:ext cx="4608512" cy="372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 marL="361950" indent="-36195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40000"/>
              </a:spcBef>
            </a:pPr>
            <a:r>
              <a:rPr lang="en-GB" altLang="en-US" sz="2000" b="1" dirty="0">
                <a:solidFill>
                  <a:schemeClr val="tx1"/>
                </a:solidFill>
              </a:rPr>
              <a:t>3.</a:t>
            </a:r>
            <a:r>
              <a:rPr lang="en-GB" altLang="en-US" sz="2000" dirty="0">
                <a:solidFill>
                  <a:schemeClr val="tx1"/>
                </a:solidFill>
              </a:rPr>
              <a:t> Shine light rays, with </a:t>
            </a:r>
            <a:r>
              <a:rPr lang="en-GB" altLang="en-US" sz="2000" dirty="0" smtClean="0">
                <a:solidFill>
                  <a:schemeClr val="tx1"/>
                </a:solidFill>
              </a:rPr>
              <a:t>different angles </a:t>
            </a:r>
            <a:r>
              <a:rPr lang="en-GB" altLang="en-US" sz="2000" dirty="0">
                <a:solidFill>
                  <a:schemeClr val="tx1"/>
                </a:solidFill>
              </a:rPr>
              <a:t>of </a:t>
            </a:r>
            <a:r>
              <a:rPr lang="en-GB" altLang="en-US" sz="2000" dirty="0" smtClean="0">
                <a:solidFill>
                  <a:schemeClr val="tx1"/>
                </a:solidFill>
              </a:rPr>
              <a:t>incidence, </a:t>
            </a:r>
            <a:r>
              <a:rPr lang="en-GB" altLang="en-US" sz="2000" dirty="0">
                <a:solidFill>
                  <a:schemeClr val="tx1"/>
                </a:solidFill>
              </a:rPr>
              <a:t>into the block at the point where the normal meets the glass surface. Record the angle of refraction [r]</a:t>
            </a:r>
            <a:r>
              <a:rPr lang="en-GB" altLang="en-US" sz="2000" dirty="0" smtClean="0">
                <a:solidFill>
                  <a:schemeClr val="tx1"/>
                </a:solidFill>
              </a:rPr>
              <a:t>. You will need to record where the light ray starts and where it leaves the block.</a:t>
            </a:r>
            <a:endParaRPr lang="en-GB" altLang="en-US" sz="2000" dirty="0">
              <a:solidFill>
                <a:schemeClr val="tx1"/>
              </a:solidFill>
            </a:endParaRPr>
          </a:p>
          <a:p>
            <a:pPr>
              <a:spcBef>
                <a:spcPct val="40000"/>
              </a:spcBef>
            </a:pPr>
            <a:r>
              <a:rPr lang="en-GB" altLang="en-US" sz="2000" b="1" dirty="0">
                <a:solidFill>
                  <a:schemeClr val="tx1"/>
                </a:solidFill>
              </a:rPr>
              <a:t>4.</a:t>
            </a:r>
            <a:r>
              <a:rPr lang="en-GB" altLang="en-US" sz="2000" dirty="0">
                <a:solidFill>
                  <a:schemeClr val="tx1"/>
                </a:solidFill>
              </a:rPr>
              <a:t> Repeat the investigation for rays leaving the glass block.</a:t>
            </a:r>
          </a:p>
          <a:p>
            <a:pPr>
              <a:spcBef>
                <a:spcPct val="40000"/>
              </a:spcBef>
            </a:pPr>
            <a:r>
              <a:rPr lang="en-GB" altLang="en-US" sz="2000" b="1" dirty="0">
                <a:solidFill>
                  <a:schemeClr val="tx1"/>
                </a:solidFill>
              </a:rPr>
              <a:t>5.</a:t>
            </a:r>
            <a:r>
              <a:rPr lang="en-GB" altLang="en-US" sz="2000" dirty="0">
                <a:solidFill>
                  <a:schemeClr val="tx1"/>
                </a:solidFill>
              </a:rPr>
              <a:t> What do the results show?</a:t>
            </a:r>
          </a:p>
        </p:txBody>
      </p:sp>
      <p:sp>
        <p:nvSpPr>
          <p:cNvPr id="216072" name="Line 8"/>
          <p:cNvSpPr>
            <a:spLocks noChangeShapeType="1"/>
          </p:cNvSpPr>
          <p:nvPr/>
        </p:nvSpPr>
        <p:spPr bwMode="auto">
          <a:xfrm>
            <a:off x="6473825" y="1098550"/>
            <a:ext cx="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6330950" y="884238"/>
            <a:ext cx="1536700" cy="571500"/>
            <a:chOff x="3988" y="557"/>
            <a:chExt cx="968" cy="360"/>
          </a:xfrm>
        </p:grpSpPr>
        <p:sp>
          <p:nvSpPr>
            <p:cNvPr id="9240" name="Text Box 12"/>
            <p:cNvSpPr txBox="1">
              <a:spLocks noChangeArrowheads="1"/>
            </p:cNvSpPr>
            <p:nvPr/>
          </p:nvSpPr>
          <p:spPr bwMode="auto">
            <a:xfrm>
              <a:off x="4126" y="557"/>
              <a:ext cx="830" cy="28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altLang="en-US" b="1">
                  <a:solidFill>
                    <a:schemeClr val="tx1"/>
                  </a:solidFill>
                </a:rPr>
                <a:t>angle i</a:t>
              </a:r>
            </a:p>
          </p:txBody>
        </p:sp>
        <p:sp>
          <p:nvSpPr>
            <p:cNvPr id="9241" name="Line 14"/>
            <p:cNvSpPr>
              <a:spLocks noChangeShapeType="1"/>
            </p:cNvSpPr>
            <p:nvPr/>
          </p:nvSpPr>
          <p:spPr bwMode="auto">
            <a:xfrm flipH="1">
              <a:off x="3988" y="728"/>
              <a:ext cx="180" cy="189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5178425" y="793750"/>
            <a:ext cx="1295400" cy="838200"/>
            <a:chOff x="3262" y="500"/>
            <a:chExt cx="816" cy="528"/>
          </a:xfrm>
        </p:grpSpPr>
        <p:sp>
          <p:nvSpPr>
            <p:cNvPr id="9238" name="Line 9"/>
            <p:cNvSpPr>
              <a:spLocks noChangeShapeType="1"/>
            </p:cNvSpPr>
            <p:nvPr/>
          </p:nvSpPr>
          <p:spPr bwMode="auto">
            <a:xfrm flipH="1" flipV="1">
              <a:off x="3262" y="500"/>
              <a:ext cx="816" cy="52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9" name="Line 16"/>
            <p:cNvSpPr>
              <a:spLocks noChangeShapeType="1"/>
            </p:cNvSpPr>
            <p:nvPr/>
          </p:nvSpPr>
          <p:spPr bwMode="auto">
            <a:xfrm rot="7698672" flipV="1">
              <a:off x="3621" y="709"/>
              <a:ext cx="1" cy="4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7007225" y="2927350"/>
            <a:ext cx="1066800" cy="838200"/>
            <a:chOff x="4414" y="1844"/>
            <a:chExt cx="672" cy="528"/>
          </a:xfrm>
        </p:grpSpPr>
        <p:sp>
          <p:nvSpPr>
            <p:cNvPr id="9236" name="Line 11"/>
            <p:cNvSpPr>
              <a:spLocks noChangeShapeType="1"/>
            </p:cNvSpPr>
            <p:nvPr/>
          </p:nvSpPr>
          <p:spPr bwMode="auto">
            <a:xfrm>
              <a:off x="4414" y="1844"/>
              <a:ext cx="672" cy="52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7" name="Line 17"/>
            <p:cNvSpPr>
              <a:spLocks noChangeShapeType="1"/>
            </p:cNvSpPr>
            <p:nvPr/>
          </p:nvSpPr>
          <p:spPr bwMode="auto">
            <a:xfrm rot="7556010" flipV="1">
              <a:off x="4773" y="2109"/>
              <a:ext cx="1" cy="4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6473825" y="1631950"/>
            <a:ext cx="533400" cy="1295400"/>
            <a:chOff x="4078" y="1028"/>
            <a:chExt cx="336" cy="816"/>
          </a:xfrm>
        </p:grpSpPr>
        <p:sp>
          <p:nvSpPr>
            <p:cNvPr id="9234" name="Line 10"/>
            <p:cNvSpPr>
              <a:spLocks noChangeShapeType="1"/>
            </p:cNvSpPr>
            <p:nvPr/>
          </p:nvSpPr>
          <p:spPr bwMode="auto">
            <a:xfrm>
              <a:off x="4078" y="1028"/>
              <a:ext cx="336" cy="81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5" name="Line 18"/>
            <p:cNvSpPr>
              <a:spLocks noChangeShapeType="1"/>
            </p:cNvSpPr>
            <p:nvPr/>
          </p:nvSpPr>
          <p:spPr bwMode="auto">
            <a:xfrm rot="8888053" flipV="1">
              <a:off x="4310" y="1556"/>
              <a:ext cx="1" cy="4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16083" name="Line 19"/>
          <p:cNvSpPr>
            <a:spLocks noChangeShapeType="1"/>
          </p:cNvSpPr>
          <p:nvPr/>
        </p:nvSpPr>
        <p:spPr bwMode="auto">
          <a:xfrm>
            <a:off x="7007225" y="2386013"/>
            <a:ext cx="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9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561975" y="68262"/>
            <a:ext cx="8229600" cy="6238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/>
              <a:t>      Refraction investigation</a:t>
            </a:r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6648450" y="1822450"/>
            <a:ext cx="1506538" cy="495300"/>
            <a:chOff x="4188" y="1148"/>
            <a:chExt cx="949" cy="312"/>
          </a:xfrm>
        </p:grpSpPr>
        <p:sp>
          <p:nvSpPr>
            <p:cNvPr id="9232" name="Text Box 13"/>
            <p:cNvSpPr txBox="1">
              <a:spLocks noChangeArrowheads="1"/>
            </p:cNvSpPr>
            <p:nvPr/>
          </p:nvSpPr>
          <p:spPr bwMode="auto">
            <a:xfrm>
              <a:off x="4366" y="1172"/>
              <a:ext cx="771" cy="28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altLang="en-US" b="1">
                  <a:solidFill>
                    <a:schemeClr val="tx1"/>
                  </a:solidFill>
                </a:rPr>
                <a:t>angle r</a:t>
              </a:r>
            </a:p>
          </p:txBody>
        </p:sp>
        <p:sp>
          <p:nvSpPr>
            <p:cNvPr id="9233" name="Line 15"/>
            <p:cNvSpPr>
              <a:spLocks noChangeShapeType="1"/>
            </p:cNvSpPr>
            <p:nvPr/>
          </p:nvSpPr>
          <p:spPr bwMode="auto">
            <a:xfrm rot="2703373" flipH="1">
              <a:off x="4116" y="1220"/>
              <a:ext cx="277" cy="133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aphicFrame>
        <p:nvGraphicFramePr>
          <p:cNvPr id="21609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737146"/>
              </p:ext>
            </p:extLst>
          </p:nvPr>
        </p:nvGraphicFramePr>
        <p:xfrm>
          <a:off x="5076056" y="4149080"/>
          <a:ext cx="4293992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4" imgW="9029700" imgH="6019800" progId="Word.Document.8">
                  <p:embed/>
                </p:oleObj>
              </mc:Choice>
              <mc:Fallback>
                <p:oleObj name="Document" r:id="rId4" imgW="9029700" imgH="60198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149080"/>
                        <a:ext cx="4293992" cy="25202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31" name="Picture 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793750"/>
            <a:ext cx="3814762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35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6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6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6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1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8" grpId="0" autoUpdateAnimBg="0"/>
      <p:bldP spid="216069" grpId="0" animBg="1"/>
      <p:bldP spid="216070" grpId="0" autoUpdateAnimBg="0"/>
      <p:bldP spid="216071" grpId="0" build="p" autoUpdateAnimBg="0"/>
      <p:bldP spid="216072" grpId="0" animBg="1"/>
      <p:bldP spid="2160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567"/>
            <a:ext cx="4402832" cy="1143000"/>
          </a:xfrm>
        </p:spPr>
        <p:txBody>
          <a:bodyPr/>
          <a:lstStyle/>
          <a:p>
            <a:r>
              <a:rPr lang="en-US" dirty="0" smtClean="0"/>
              <a:t>Refraction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908720"/>
            <a:ext cx="4402832" cy="5688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A: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R: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E: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P: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q:</a:t>
            </a:r>
          </a:p>
        </p:txBody>
      </p:sp>
      <p:pic>
        <p:nvPicPr>
          <p:cNvPr id="5" name="Picture 4" descr="glass-block-refra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824" y="1556792"/>
            <a:ext cx="4978176" cy="4797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148478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364502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40352" y="544522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220486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2160" y="306896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971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567"/>
            <a:ext cx="4402832" cy="1143000"/>
          </a:xfrm>
        </p:spPr>
        <p:txBody>
          <a:bodyPr/>
          <a:lstStyle/>
          <a:p>
            <a:r>
              <a:rPr lang="en-US" dirty="0" smtClean="0"/>
              <a:t>Refraction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908720"/>
            <a:ext cx="4104456" cy="5688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A: Incident ray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R: Refracted ray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E: Emergent ray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P: Angle of incidence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q: Angle of refraction</a:t>
            </a:r>
          </a:p>
        </p:txBody>
      </p:sp>
      <p:pic>
        <p:nvPicPr>
          <p:cNvPr id="5" name="Picture 4" descr="glass-block-refra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824" y="1556792"/>
            <a:ext cx="4978176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6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09783" y="-21688"/>
            <a:ext cx="8842375" cy="2089150"/>
          </a:xfrm>
          <a:prstGeom prst="rightArrow">
            <a:avLst>
              <a:gd name="adj1" fmla="val 45383"/>
              <a:gd name="adj2" fmla="val 32298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</a:rPr>
              <a:t>Understand what reflection and refraction are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83" y="1719835"/>
            <a:ext cx="2664296" cy="2677656"/>
          </a:xfrm>
          <a:prstGeom prst="rect">
            <a:avLst/>
          </a:prstGeom>
          <a:solidFill>
            <a:srgbClr val="FF5E3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/>
              <a:t>State </a:t>
            </a:r>
            <a:r>
              <a:rPr lang="en-US" sz="2800" dirty="0"/>
              <a:t>what is meant by reflection and refraction of </a:t>
            </a:r>
            <a:r>
              <a:rPr lang="en-US" sz="2800" dirty="0" smtClean="0"/>
              <a:t>light</a:t>
            </a:r>
            <a:endParaRPr lang="en-US" sz="2800" b="1" dirty="0"/>
          </a:p>
          <a:p>
            <a:pPr algn="ctr">
              <a:defRPr/>
            </a:pPr>
            <a:r>
              <a:rPr lang="en-US" sz="2800" b="1" dirty="0" smtClean="0"/>
              <a:t>Bronze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97042" y="1716209"/>
            <a:ext cx="2664296" cy="26776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/>
              <a:t>Investigate </a:t>
            </a:r>
            <a:r>
              <a:rPr lang="en-US" sz="2800" dirty="0"/>
              <a:t>what happens when we shine light into a mirror and Perspex </a:t>
            </a:r>
            <a:r>
              <a:rPr lang="en-US" sz="2800" dirty="0" smtClean="0"/>
              <a:t>box</a:t>
            </a:r>
            <a:endParaRPr lang="en-US" sz="2800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Silver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0465" y="1719835"/>
            <a:ext cx="2664296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smtClean="0">
                <a:solidFill>
                  <a:srgbClr val="000000"/>
                </a:solidFill>
              </a:rPr>
              <a:t>Measure </a:t>
            </a:r>
            <a:r>
              <a:rPr lang="en-US" sz="2800" dirty="0" smtClean="0">
                <a:solidFill>
                  <a:srgbClr val="000000"/>
                </a:solidFill>
              </a:rPr>
              <a:t>the angles involved in refraction and reflection</a:t>
            </a:r>
          </a:p>
          <a:p>
            <a:pPr algn="ctr">
              <a:defRPr/>
            </a:pPr>
            <a:endParaRPr lang="en-US" sz="2800" b="1" u="sng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Gold</a:t>
            </a:r>
          </a:p>
        </p:txBody>
      </p:sp>
      <p:pic>
        <p:nvPicPr>
          <p:cNvPr id="2" name="Picture 1" descr="Bronze-med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37112"/>
            <a:ext cx="1224136" cy="2366208"/>
          </a:xfrm>
          <a:prstGeom prst="rect">
            <a:avLst/>
          </a:prstGeom>
        </p:spPr>
      </p:pic>
      <p:pic>
        <p:nvPicPr>
          <p:cNvPr id="3" name="Picture 2" descr="Silver-med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4437111"/>
            <a:ext cx="1252425" cy="2420889"/>
          </a:xfrm>
          <a:prstGeom prst="rect">
            <a:avLst/>
          </a:prstGeom>
        </p:spPr>
      </p:pic>
      <p:pic>
        <p:nvPicPr>
          <p:cNvPr id="9" name="Picture 8" descr="Gold-Med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37111"/>
            <a:ext cx="1256394" cy="242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4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887" y="188640"/>
            <a:ext cx="91440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How </a:t>
            </a:r>
            <a:r>
              <a:rPr lang="en-GB" sz="2800" dirty="0" smtClean="0">
                <a:solidFill>
                  <a:srgbClr val="000000"/>
                </a:solidFill>
                <a:latin typeface="Comic Sans MS" pitchFamily="66" charset="0"/>
              </a:rPr>
              <a:t>could Jack use mirrors to help him see over the crowd to </a:t>
            </a:r>
            <a:r>
              <a:rPr lang="en-GB" sz="2800" dirty="0" err="1" smtClean="0">
                <a:solidFill>
                  <a:srgbClr val="000000"/>
                </a:solidFill>
                <a:latin typeface="Comic Sans MS" pitchFamily="66" charset="0"/>
              </a:rPr>
              <a:t>Beyonce</a:t>
            </a:r>
            <a:r>
              <a:rPr lang="en-GB" sz="2800" dirty="0" smtClean="0">
                <a:solidFill>
                  <a:srgbClr val="000000"/>
                </a:solidFill>
                <a:latin typeface="Comic Sans MS" pitchFamily="66" charset="0"/>
              </a:rPr>
              <a:t>?</a:t>
            </a:r>
            <a:endParaRPr lang="en-GB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://lookingtobusiness.com/wp-content/uploads/2010/11/A-picture-of-a-crowd-of-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77" y="2696344"/>
            <a:ext cx="4320480" cy="278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thegloss.com/files/2009/01/beyonce-2009-golden-globes-red-carpet-krtabacaphotoslive522007-66th-golde-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57" y="1771357"/>
            <a:ext cx="2681156" cy="463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lipartheaven.com/clipart/people/cartoons_(m_-_s)/man_&amp;_camer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697" y="1988840"/>
            <a:ext cx="2226174" cy="398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38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dn.thegloss.com/files/2009/01/beyonce-2009-golden-globes-red-carpet-krtabacaphotoslive522007-66th-golde-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212658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Periscope-Total-Internal-Refl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4134919" cy="502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www.clipartheaven.com/clipart/people/cartoons_(m_-_s)/man_&amp;_camer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39" y="2780928"/>
            <a:ext cx="2226174" cy="398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36096" y="323945"/>
            <a:ext cx="331236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Use a periscope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6351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001024" y="5072074"/>
          <a:ext cx="785818" cy="1428756"/>
        </p:xfrm>
        <a:graphic>
          <a:graphicData uri="http://schemas.openxmlformats.org/drawingml/2006/table">
            <a:tbl>
              <a:tblPr/>
              <a:tblGrid>
                <a:gridCol w="785818"/>
              </a:tblGrid>
              <a:tr h="23812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 dirty="0">
                        <a:latin typeface="Alfredo's Danc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12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 dirty="0">
                        <a:latin typeface="Alfredo's Danc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12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 dirty="0">
                        <a:latin typeface="Alfredo's Danc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12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>
                        <a:latin typeface="Alfredo's Danc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12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>
                        <a:latin typeface="Alfredo's Danc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12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 dirty="0">
                        <a:latin typeface="Alfredo's Danc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3652020"/>
            <a:ext cx="2633013" cy="1348616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4535667"/>
            <a:ext cx="1666865" cy="2036605"/>
          </a:xfrm>
          <a:prstGeom prst="rect">
            <a:avLst/>
          </a:prstGeom>
          <a:noFill/>
        </p:spPr>
      </p:pic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846263" y="482600"/>
            <a:ext cx="14843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3330574" y="482600"/>
            <a:ext cx="26980" cy="344646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3357554" y="3929066"/>
            <a:ext cx="12303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1846263" y="1282700"/>
            <a:ext cx="723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2570162" y="1282700"/>
            <a:ext cx="1574" cy="336074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2571736" y="4714884"/>
            <a:ext cx="19907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2533650" y="482600"/>
            <a:ext cx="796925" cy="800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2571736" y="3929066"/>
            <a:ext cx="758825" cy="757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2641600" y="482600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2794000" y="635000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2946400" y="787400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>
            <a:off x="3098800" y="939800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>
            <a:off x="3251200" y="1092200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2678113" y="4143380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2830513" y="4295780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2982913" y="4448180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3135313" y="4600580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777990" y="5116536"/>
            <a:ext cx="1293812" cy="838200"/>
          </a:xfrm>
          <a:prstGeom prst="wedgeRoundRectCallout">
            <a:avLst>
              <a:gd name="adj1" fmla="val -110972"/>
              <a:gd name="adj2" fmla="val 31366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Remember the rules!!!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330562" y="5000636"/>
            <a:ext cx="4645038" cy="18573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Light travels in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straight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lines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Use a ruler and pencil</a:t>
            </a:r>
          </a:p>
          <a:p>
            <a:pPr marL="342900" lvl="0" indent="-342900" eaLnBrk="0" hangingPunct="0">
              <a:spcBef>
                <a:spcPct val="0"/>
              </a:spcBef>
              <a:buFont typeface="+mj-lt"/>
              <a:buAutoNum type="arabicParenR"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Reflect from the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surface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of the mirror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Angle of reflection = angle of incidence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Add arrows to show light ray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The ray must start at the object and enter the eye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072462" y="4572008"/>
            <a:ext cx="61595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TICK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fredo's Dance"/>
                <a:ea typeface="Times New Roman" pitchFamily="18" charset="0"/>
                <a:cs typeface="Times New Roman" pitchFamily="18" charset="0"/>
              </a:rPr>
              <a:t>										</a:t>
            </a:r>
            <a:endParaRPr kumimoji="0" lang="en-GB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411480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0" y="2505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0685" y="648063"/>
            <a:ext cx="4407727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Copy and complete the diagram to show how the fox can see the rabbit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4098" name="Picture 2" descr="http://www.webweaver.nu/clipart/img/nature/rabbits/bunny-with-carr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2" y="126946"/>
            <a:ext cx="1847395" cy="162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290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why light bends as it travels through different objects</a:t>
            </a:r>
          </a:p>
          <a:p>
            <a:r>
              <a:rPr lang="en-US" dirty="0" smtClean="0"/>
              <a:t>Label a ray diagram of light travelling through a glass block</a:t>
            </a:r>
          </a:p>
          <a:p>
            <a:r>
              <a:rPr lang="en-US" dirty="0" smtClean="0"/>
              <a:t>Investigate the relation ships between the angle of incidence and the angle of emergence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9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980728"/>
            <a:ext cx="8319868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dirty="0" smtClean="0">
                <a:solidFill>
                  <a:srgbClr val="000000"/>
                </a:solidFill>
              </a:rPr>
              <a:t>Get a beaker on your table filled with water</a:t>
            </a:r>
          </a:p>
          <a:p>
            <a:pPr algn="ctr">
              <a:defRPr/>
            </a:pPr>
            <a:endParaRPr lang="en-GB" sz="28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GB" sz="2800" dirty="0" smtClean="0">
                <a:solidFill>
                  <a:srgbClr val="000000"/>
                </a:solidFill>
              </a:rPr>
              <a:t>Put a pen or pencil into it</a:t>
            </a:r>
          </a:p>
          <a:p>
            <a:pPr algn="ctr">
              <a:defRPr/>
            </a:pPr>
            <a:endParaRPr lang="en-GB" sz="28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GB" sz="2800" dirty="0" smtClean="0">
                <a:solidFill>
                  <a:srgbClr val="000000"/>
                </a:solidFill>
              </a:rPr>
              <a:t>Why </a:t>
            </a:r>
            <a:r>
              <a:rPr lang="en-GB" sz="2800" dirty="0">
                <a:solidFill>
                  <a:srgbClr val="000000"/>
                </a:solidFill>
              </a:rPr>
              <a:t>does the pencil appear bent in the water?</a:t>
            </a:r>
          </a:p>
        </p:txBody>
      </p:sp>
    </p:spTree>
    <p:extLst>
      <p:ext uri="{BB962C8B-B14F-4D97-AF65-F5344CB8AC3E}">
        <p14:creationId xmlns:p14="http://schemas.microsoft.com/office/powerpoint/2010/main" val="164120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42852"/>
            <a:ext cx="9144000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GB" sz="2800" dirty="0">
                <a:sym typeface="Wingdings" pitchFamily="2" charset="2"/>
              </a:rPr>
              <a:t>The pencil appears bent because light travels at different speeds in different materials.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2800" dirty="0">
                <a:sym typeface="Wingdings" pitchFamily="2" charset="2"/>
              </a:rPr>
              <a:t>This causes the light to bend/</a:t>
            </a:r>
            <a:r>
              <a:rPr lang="en-GB" sz="2800" u="sng" dirty="0">
                <a:solidFill>
                  <a:srgbClr val="FF0000"/>
                </a:solidFill>
                <a:sym typeface="Wingdings" pitchFamily="2" charset="2"/>
              </a:rPr>
              <a:t>refract</a:t>
            </a:r>
            <a:r>
              <a:rPr lang="en-GB" sz="2800" dirty="0">
                <a:sym typeface="Wingdings" pitchFamily="2" charset="2"/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FF0000"/>
                </a:solidFill>
                <a:sym typeface="Wingdings" pitchFamily="2" charset="2"/>
              </a:rPr>
              <a:t>Refraction</a:t>
            </a:r>
            <a:r>
              <a:rPr lang="en-GB" sz="2800" b="1" dirty="0">
                <a:sym typeface="Wingdings" pitchFamily="2" charset="2"/>
              </a:rPr>
              <a:t> is the change in the direction of light.</a:t>
            </a:r>
            <a:endParaRPr lang="en-GB" sz="2800" b="1" dirty="0"/>
          </a:p>
        </p:txBody>
      </p:sp>
      <p:pic>
        <p:nvPicPr>
          <p:cNvPr id="16388" name="Picture 2" descr="http://upload.wikimedia.org/wikipedia/commons/7/74/Refracci%C3%B3n_de_un_l%C3%A1p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944813"/>
            <a:ext cx="5214937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20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214313"/>
            <a:ext cx="8424935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sz="2800" dirty="0" smtClean="0">
                <a:solidFill>
                  <a:srgbClr val="000000"/>
                </a:solidFill>
                <a:latin typeface="+mj-lt"/>
              </a:rPr>
              <a:t>Imagine you</a:t>
            </a:r>
            <a:r>
              <a:rPr lang="ja-JP" altLang="en-GB" sz="2800" dirty="0" smtClean="0">
                <a:solidFill>
                  <a:srgbClr val="000000"/>
                </a:solidFill>
                <a:latin typeface="+mj-lt"/>
              </a:rPr>
              <a:t>’</a:t>
            </a:r>
            <a:r>
              <a:rPr lang="en-GB" sz="2800" dirty="0" smtClean="0">
                <a:solidFill>
                  <a:srgbClr val="000000"/>
                </a:solidFill>
                <a:latin typeface="+mj-lt"/>
              </a:rPr>
              <a:t>re running along this beach and then into the water. Would you be moving </a:t>
            </a:r>
            <a:r>
              <a:rPr lang="en-GB" sz="2800" i="1" dirty="0" smtClean="0">
                <a:solidFill>
                  <a:srgbClr val="000000"/>
                </a:solidFill>
                <a:latin typeface="+mj-lt"/>
              </a:rPr>
              <a:t>slower</a:t>
            </a:r>
            <a:r>
              <a:rPr lang="en-GB" sz="2800" dirty="0" smtClean="0">
                <a:solidFill>
                  <a:srgbClr val="000000"/>
                </a:solidFill>
                <a:latin typeface="+mj-lt"/>
              </a:rPr>
              <a:t> in the water or on the beach?</a:t>
            </a:r>
          </a:p>
        </p:txBody>
      </p:sp>
      <p:pic>
        <p:nvPicPr>
          <p:cNvPr id="2" name="Picture 1" descr="Waves_on_Straddie_beach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45" y="1700808"/>
            <a:ext cx="920894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568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chemeClr val="bg1"/>
                </a:solidFill>
              </a:rPr>
              <a:t>Refraction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3688" y="1556792"/>
            <a:ext cx="5760640" cy="44644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Refraction is when a wave changes direction. It does this because it changes speed going through materials with different densities. </a:t>
            </a:r>
            <a:r>
              <a:rPr lang="en-GB" sz="3200" dirty="0" smtClean="0">
                <a:solidFill>
                  <a:schemeClr val="tx1"/>
                </a:solidFill>
              </a:rPr>
              <a:t>  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109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ref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7729"/>
            <a:ext cx="4646829" cy="669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8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2" descr="s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714500"/>
            <a:ext cx="44704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563563" y="784225"/>
            <a:ext cx="80914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charset="0"/>
              <a:buNone/>
              <a:defRPr/>
            </a:pPr>
            <a:r>
              <a:rPr lang="en-GB" smtClean="0">
                <a:solidFill>
                  <a:srgbClr val="010066"/>
                </a:solidFill>
              </a:rPr>
              <a:t>The Archer fish is a predator that shoots jets of water at insects near the surface of the water.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0"/>
            <a:ext cx="8991601" cy="1143000"/>
          </a:xfrm>
        </p:spPr>
        <p:txBody>
          <a:bodyPr/>
          <a:lstStyle/>
          <a:p>
            <a:r>
              <a:rPr lang="en-GB">
                <a:latin typeface="Times New Roman" charset="0"/>
              </a:rPr>
              <a:t>Effects of refraction – the Archer fish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563563" y="1795463"/>
            <a:ext cx="31940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r>
              <a:rPr lang="en-GB" smtClean="0">
                <a:solidFill>
                  <a:srgbClr val="010066"/>
                </a:solidFill>
              </a:rPr>
              <a:t>The Archer fish allows for the refraction of light at the surface    of the water when aiming at its prey.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563563" y="3975100"/>
            <a:ext cx="3090862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r>
              <a:rPr lang="en-GB" smtClean="0">
                <a:solidFill>
                  <a:srgbClr val="010066"/>
                </a:solidFill>
              </a:rPr>
              <a:t>The fish does not aim at the refracted image it sees but at  a location where it knows the prey to be.</a:t>
            </a:r>
            <a:endParaRPr lang="en-GB" smtClean="0"/>
          </a:p>
        </p:txBody>
      </p:sp>
      <p:pic>
        <p:nvPicPr>
          <p:cNvPr id="43014" name="Picture 9" descr="f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31070">
            <a:off x="4173538" y="2828925"/>
            <a:ext cx="10112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0138" name="Group 26"/>
          <p:cNvGrpSpPr>
            <a:grpSpLocks/>
          </p:cNvGrpSpPr>
          <p:nvPr/>
        </p:nvGrpSpPr>
        <p:grpSpPr bwMode="auto">
          <a:xfrm>
            <a:off x="6569075" y="1817688"/>
            <a:ext cx="1914525" cy="822325"/>
            <a:chOff x="4146" y="1145"/>
            <a:chExt cx="1206" cy="518"/>
          </a:xfrm>
        </p:grpSpPr>
        <p:sp>
          <p:nvSpPr>
            <p:cNvPr id="29714" name="Text Box 13"/>
            <p:cNvSpPr txBox="1">
              <a:spLocks noChangeArrowheads="1"/>
            </p:cNvSpPr>
            <p:nvPr/>
          </p:nvSpPr>
          <p:spPr bwMode="auto">
            <a:xfrm>
              <a:off x="4502" y="1145"/>
              <a:ext cx="85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eaLnBrk="1" hangingPunct="1">
                <a:defRPr/>
              </a:pPr>
              <a:r>
                <a:rPr lang="en-GB" b="1" smtClean="0">
                  <a:solidFill>
                    <a:srgbClr val="CC00CC"/>
                  </a:solidFill>
                </a:rPr>
                <a:t>image of prey</a:t>
              </a:r>
            </a:p>
          </p:txBody>
        </p:sp>
        <p:sp>
          <p:nvSpPr>
            <p:cNvPr id="29715" name="Line 15"/>
            <p:cNvSpPr>
              <a:spLocks noChangeShapeType="1"/>
            </p:cNvSpPr>
            <p:nvPr/>
          </p:nvSpPr>
          <p:spPr bwMode="auto">
            <a:xfrm flipH="1">
              <a:off x="4146" y="1404"/>
              <a:ext cx="35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</p:grpSp>
      <p:grpSp>
        <p:nvGrpSpPr>
          <p:cNvPr id="90137" name="Group 25"/>
          <p:cNvGrpSpPr>
            <a:grpSpLocks/>
          </p:cNvGrpSpPr>
          <p:nvPr/>
        </p:nvGrpSpPr>
        <p:grpSpPr bwMode="auto">
          <a:xfrm>
            <a:off x="4129088" y="3389313"/>
            <a:ext cx="1470025" cy="1795462"/>
            <a:chOff x="2601" y="2135"/>
            <a:chExt cx="926" cy="1131"/>
          </a:xfrm>
        </p:grpSpPr>
        <p:sp>
          <p:nvSpPr>
            <p:cNvPr id="29712" name="Text Box 14"/>
            <p:cNvSpPr txBox="1">
              <a:spLocks noChangeArrowheads="1"/>
            </p:cNvSpPr>
            <p:nvPr/>
          </p:nvSpPr>
          <p:spPr bwMode="auto">
            <a:xfrm>
              <a:off x="2601" y="2748"/>
              <a:ext cx="92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eaLnBrk="1" hangingPunct="1">
                <a:defRPr/>
              </a:pPr>
              <a:r>
                <a:rPr lang="en-GB" b="1" smtClean="0">
                  <a:solidFill>
                    <a:srgbClr val="CC00CC"/>
                  </a:solidFill>
                </a:rPr>
                <a:t>prey location</a:t>
              </a:r>
            </a:p>
          </p:txBody>
        </p:sp>
        <p:sp>
          <p:nvSpPr>
            <p:cNvPr id="29713" name="Line 16"/>
            <p:cNvSpPr>
              <a:spLocks noChangeShapeType="1"/>
            </p:cNvSpPr>
            <p:nvPr/>
          </p:nvSpPr>
          <p:spPr bwMode="auto">
            <a:xfrm rot="5400000" flipH="1">
              <a:off x="2539" y="2444"/>
              <a:ext cx="6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</p:grpSp>
      <p:sp>
        <p:nvSpPr>
          <p:cNvPr id="90129" name="Line 17"/>
          <p:cNvSpPr>
            <a:spLocks noChangeShapeType="1"/>
          </p:cNvSpPr>
          <p:nvPr/>
        </p:nvSpPr>
        <p:spPr bwMode="auto">
          <a:xfrm>
            <a:off x="6261100" y="2273300"/>
            <a:ext cx="596900" cy="2578100"/>
          </a:xfrm>
          <a:prstGeom prst="line">
            <a:avLst/>
          </a:prstGeom>
          <a:noFill/>
          <a:ln w="38100">
            <a:solidFill>
              <a:srgbClr val="FFCC00"/>
            </a:solidFill>
            <a:prstDash val="sysDot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pic>
        <p:nvPicPr>
          <p:cNvPr id="90131" name="Picture 19" descr="fly (fade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90919">
            <a:off x="5686425" y="1978025"/>
            <a:ext cx="10033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0139" name="Group 27"/>
          <p:cNvGrpSpPr>
            <a:grpSpLocks/>
          </p:cNvGrpSpPr>
          <p:nvPr/>
        </p:nvGrpSpPr>
        <p:grpSpPr bwMode="auto">
          <a:xfrm>
            <a:off x="5046663" y="3217863"/>
            <a:ext cx="1608137" cy="711200"/>
            <a:chOff x="3179" y="2027"/>
            <a:chExt cx="1013" cy="448"/>
          </a:xfrm>
        </p:grpSpPr>
        <p:sp>
          <p:nvSpPr>
            <p:cNvPr id="29710" name="Line 20"/>
            <p:cNvSpPr>
              <a:spLocks noChangeShapeType="1"/>
            </p:cNvSpPr>
            <p:nvPr/>
          </p:nvSpPr>
          <p:spPr bwMode="auto">
            <a:xfrm>
              <a:off x="3179" y="2027"/>
              <a:ext cx="1013" cy="44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29711" name="Line 22"/>
            <p:cNvSpPr>
              <a:spLocks noChangeShapeType="1"/>
            </p:cNvSpPr>
            <p:nvPr/>
          </p:nvSpPr>
          <p:spPr bwMode="auto">
            <a:xfrm rot="1420925">
              <a:off x="3483" y="2187"/>
              <a:ext cx="126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</p:grpSp>
      <p:pic>
        <p:nvPicPr>
          <p:cNvPr id="43020" name="Picture 24" descr="fi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683">
            <a:off x="6454775" y="4946650"/>
            <a:ext cx="18637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23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9" grpId="0"/>
      <p:bldP spid="901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tangularglas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0"/>
            <a:ext cx="7969137" cy="5301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229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Angle of refraction = angle of refraction (r)</a:t>
            </a:r>
          </a:p>
          <a:p>
            <a:pPr algn="ctr"/>
            <a:r>
              <a:rPr lang="en-US" sz="3200" dirty="0" smtClean="0"/>
              <a:t>Angle of incidence = angle of emergence (</a:t>
            </a:r>
            <a:r>
              <a:rPr lang="en-US" sz="3200" dirty="0" err="1" smtClean="0"/>
              <a:t>i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3140968"/>
            <a:ext cx="397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1916832"/>
            <a:ext cx="397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2708920"/>
            <a:ext cx="42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83968" y="2348880"/>
            <a:ext cx="42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45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586</Words>
  <Application>Microsoft Macintosh PowerPoint</Application>
  <PresentationFormat>On-screen Show (4:3)</PresentationFormat>
  <Paragraphs>96</Paragraphs>
  <Slides>16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Microsoft Word 97 - 2004 Document</vt:lpstr>
      <vt:lpstr>PowerPoint Presentation</vt:lpstr>
      <vt:lpstr>Refraction</vt:lpstr>
      <vt:lpstr>PowerPoint Presentation</vt:lpstr>
      <vt:lpstr>PowerPoint Presentation</vt:lpstr>
      <vt:lpstr>PowerPoint Presentation</vt:lpstr>
      <vt:lpstr>Refraction </vt:lpstr>
      <vt:lpstr>PowerPoint Presentation</vt:lpstr>
      <vt:lpstr>Effects of refraction – the Archer fish</vt:lpstr>
      <vt:lpstr>PowerPoint Presentation</vt:lpstr>
      <vt:lpstr>      Refraction investigation</vt:lpstr>
      <vt:lpstr>Refraction</vt:lpstr>
      <vt:lpstr>Refraction</vt:lpstr>
      <vt:lpstr>PowerPoint Presentation</vt:lpstr>
      <vt:lpstr>PowerPoint Presentation</vt:lpstr>
      <vt:lpstr>PowerPoint Presentation</vt:lpstr>
      <vt:lpstr>PowerPoint Presentation</vt:lpstr>
    </vt:vector>
  </TitlesOfParts>
  <Company>Philip Morant School and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Whitehair J</dc:creator>
  <cp:lastModifiedBy>Thomas Kitwood</cp:lastModifiedBy>
  <cp:revision>46</cp:revision>
  <cp:lastPrinted>2017-02-07T09:48:44Z</cp:lastPrinted>
  <dcterms:created xsi:type="dcterms:W3CDTF">2014-03-28T14:26:23Z</dcterms:created>
  <dcterms:modified xsi:type="dcterms:W3CDTF">2017-02-08T07:15:44Z</dcterms:modified>
</cp:coreProperties>
</file>