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D6BB-7AFE-6B4A-B2A3-F3112F715A15}" type="datetimeFigureOut">
              <a:rPr lang="en-US" smtClean="0"/>
              <a:t>15/9/16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CBD0-88D3-A040-BC22-A1CBC703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8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D6BB-7AFE-6B4A-B2A3-F3112F715A15}" type="datetimeFigureOut">
              <a:rPr lang="en-US" smtClean="0"/>
              <a:t>15/9/16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CBD0-88D3-A040-BC22-A1CBC703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0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D6BB-7AFE-6B4A-B2A3-F3112F715A15}" type="datetimeFigureOut">
              <a:rPr lang="en-US" smtClean="0"/>
              <a:t>15/9/16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CBD0-88D3-A040-BC22-A1CBC703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5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D6BB-7AFE-6B4A-B2A3-F3112F715A15}" type="datetimeFigureOut">
              <a:rPr lang="en-US" smtClean="0"/>
              <a:t>15/9/16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CBD0-88D3-A040-BC22-A1CBC703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D6BB-7AFE-6B4A-B2A3-F3112F715A15}" type="datetimeFigureOut">
              <a:rPr lang="en-US" smtClean="0"/>
              <a:t>15/9/16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CBD0-88D3-A040-BC22-A1CBC703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7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D6BB-7AFE-6B4A-B2A3-F3112F715A15}" type="datetimeFigureOut">
              <a:rPr lang="en-US" smtClean="0"/>
              <a:t>15/9/16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CBD0-88D3-A040-BC22-A1CBC703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1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D6BB-7AFE-6B4A-B2A3-F3112F715A15}" type="datetimeFigureOut">
              <a:rPr lang="en-US" smtClean="0"/>
              <a:t>15/9/16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CBD0-88D3-A040-BC22-A1CBC703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7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D6BB-7AFE-6B4A-B2A3-F3112F715A15}" type="datetimeFigureOut">
              <a:rPr lang="en-US" smtClean="0"/>
              <a:t>15/9/16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CBD0-88D3-A040-BC22-A1CBC703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4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D6BB-7AFE-6B4A-B2A3-F3112F715A15}" type="datetimeFigureOut">
              <a:rPr lang="en-US" smtClean="0"/>
              <a:t>15/9/16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CBD0-88D3-A040-BC22-A1CBC703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2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D6BB-7AFE-6B4A-B2A3-F3112F715A15}" type="datetimeFigureOut">
              <a:rPr lang="en-US" smtClean="0"/>
              <a:t>15/9/16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CBD0-88D3-A040-BC22-A1CBC703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4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D6BB-7AFE-6B4A-B2A3-F3112F715A15}" type="datetimeFigureOut">
              <a:rPr lang="en-US" smtClean="0"/>
              <a:t>15/9/16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CBD0-88D3-A040-BC22-A1CBC703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8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5D6BB-7AFE-6B4A-B2A3-F3112F715A15}" type="datetimeFigureOut">
              <a:rPr lang="en-US" smtClean="0"/>
              <a:t>15/9/16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ACBD0-88D3-A040-BC22-A1CBC703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0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b="1" u="sng" dirty="0" smtClean="0"/>
              <a:t>HIV and AIDS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262" y="1498966"/>
            <a:ext cx="8191778" cy="3079567"/>
          </a:xfrm>
          <a:solidFill>
            <a:schemeClr val="bg1"/>
          </a:solidFill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Distinguish between HIV and AIDS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Describe the consequences of infection by HIV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Describe AIDS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State how HIV is transmitted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65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1417638"/>
            <a:ext cx="8890000" cy="527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27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HIV infects (T-Helper) Lymphocytes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9562" y="1630710"/>
            <a:ext cx="68041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lymphocytes are destroyed by HIV what will be the consequence?</a:t>
            </a:r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HIV infects lymphocytes (T-Helper)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HIV destroys lymphocytes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Fewer antibodies can be produced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Person becomes susceptible to opportunistic infections (person gets ill more)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 collection of lots of diseases together is a syndrome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person has Acquired Immunodeficiency Syndrome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8468" y="5472288"/>
            <a:ext cx="2859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is HIV transmitted?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9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it infect the lymphocyte?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1821"/>
            <a:ext cx="8474571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HIV contains RNA (retrovirus)</a:t>
            </a:r>
          </a:p>
          <a:p>
            <a:r>
              <a:rPr lang="en-US" dirty="0" smtClean="0"/>
              <a:t>RNA uses host cell to make DNA</a:t>
            </a:r>
          </a:p>
          <a:p>
            <a:r>
              <a:rPr lang="en-US" dirty="0" smtClean="0"/>
              <a:t>DNA is added to the lymphocyte DNA</a:t>
            </a:r>
          </a:p>
          <a:p>
            <a:r>
              <a:rPr lang="en-US" dirty="0" smtClean="0"/>
              <a:t>DNA is transcribed and translated to make the proteins to make more HIV</a:t>
            </a:r>
          </a:p>
          <a:p>
            <a:r>
              <a:rPr lang="en-US" dirty="0" smtClean="0"/>
              <a:t>New viral RNA is made also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726" y="3419927"/>
            <a:ext cx="5799159" cy="343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612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social impacts of AIDS?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7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1099" y="785402"/>
            <a:ext cx="8893157" cy="5262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1.</a:t>
            </a:r>
            <a:r>
              <a:rPr lang="en-US" sz="1200" dirty="0"/>
              <a:t>	D</a:t>
            </a:r>
            <a:endParaRPr lang="en-HK" sz="1200" dirty="0"/>
          </a:p>
          <a:p>
            <a:r>
              <a:rPr lang="en-US" sz="1200" b="1" dirty="0"/>
              <a:t>[1]</a:t>
            </a:r>
            <a:endParaRPr lang="en-HK" sz="1200" dirty="0"/>
          </a:p>
          <a:p>
            <a:r>
              <a:rPr lang="en-US" sz="1200" dirty="0"/>
              <a:t> </a:t>
            </a:r>
            <a:endParaRPr lang="en-HK" sz="1200" dirty="0"/>
          </a:p>
          <a:p>
            <a:r>
              <a:rPr lang="en-US" sz="1200" b="1" dirty="0"/>
              <a:t>2.</a:t>
            </a:r>
            <a:r>
              <a:rPr lang="en-US" sz="1200" dirty="0"/>
              <a:t>	B</a:t>
            </a:r>
            <a:endParaRPr lang="en-HK" sz="1200" dirty="0"/>
          </a:p>
          <a:p>
            <a:r>
              <a:rPr lang="en-US" sz="1200" b="1" dirty="0"/>
              <a:t>[1]</a:t>
            </a:r>
            <a:endParaRPr lang="en-HK" sz="1200" dirty="0"/>
          </a:p>
          <a:p>
            <a:r>
              <a:rPr lang="en-US" sz="1200" b="1" dirty="0"/>
              <a:t> </a:t>
            </a:r>
            <a:endParaRPr lang="en-HK" sz="1200" dirty="0"/>
          </a:p>
          <a:p>
            <a:r>
              <a:rPr lang="en-US" sz="1200" b="1" dirty="0"/>
              <a:t>3.</a:t>
            </a:r>
            <a:r>
              <a:rPr lang="en-US" sz="1200" dirty="0"/>
              <a:t>	(a)	</a:t>
            </a:r>
            <a:r>
              <a:rPr lang="en-US" sz="1200" i="1" dirty="0"/>
              <a:t>Must have both for </a:t>
            </a:r>
            <a:r>
              <a:rPr lang="en-US" sz="1200" b="1" i="1" dirty="0"/>
              <a:t>[1]</a:t>
            </a:r>
            <a:r>
              <a:rPr lang="en-US" sz="1200" i="1" dirty="0"/>
              <a:t>.</a:t>
            </a:r>
            <a:r>
              <a:rPr lang="en-US" sz="1200" dirty="0"/>
              <a:t> antigen is a substance / molecule that causes antibody formation; antibody is a (globular) protein /  molecule that recognizes an antigen;	1</a:t>
            </a:r>
            <a:endParaRPr lang="en-HK" sz="1200" dirty="0"/>
          </a:p>
          <a:p>
            <a:r>
              <a:rPr lang="en-US" sz="1200" dirty="0"/>
              <a:t> </a:t>
            </a:r>
            <a:endParaRPr lang="en-HK" sz="1200" dirty="0"/>
          </a:p>
          <a:p>
            <a:r>
              <a:rPr lang="en-US" sz="1200" dirty="0"/>
              <a:t>(b)	antigen causes an immune response to produce antibodies specific for that antigen; antibodies produced in B-lymphocytes; B-lymphocytes produced in bone marrow; carried in blood; antigen presenting cell /  helper T cell present antigen to B cell;	3 max</a:t>
            </a:r>
            <a:endParaRPr lang="en-HK" sz="1200" dirty="0"/>
          </a:p>
          <a:p>
            <a:r>
              <a:rPr lang="en-US" sz="1200" dirty="0"/>
              <a:t> </a:t>
            </a:r>
            <a:endParaRPr lang="en-HK" sz="1200" dirty="0"/>
          </a:p>
          <a:p>
            <a:r>
              <a:rPr lang="en-US" sz="1200" dirty="0"/>
              <a:t>(c)	</a:t>
            </a:r>
            <a:r>
              <a:rPr lang="en-US" sz="1200" i="1" dirty="0"/>
              <a:t>Must name two for </a:t>
            </a:r>
            <a:r>
              <a:rPr lang="en-US" sz="1200" b="1" i="1" dirty="0"/>
              <a:t>[1]</a:t>
            </a:r>
            <a:r>
              <a:rPr lang="en-US" sz="1200" i="1" dirty="0"/>
              <a:t>. </a:t>
            </a:r>
            <a:r>
              <a:rPr lang="en-US" sz="1200" dirty="0"/>
              <a:t>CO2; O2; hormones; named nutrient; urea / excess ions; platelets; bicarbonate;	1 max</a:t>
            </a:r>
            <a:endParaRPr lang="en-HK" sz="1200" dirty="0"/>
          </a:p>
          <a:p>
            <a:r>
              <a:rPr lang="en-US" sz="1200" b="1" dirty="0"/>
              <a:t>[5]</a:t>
            </a:r>
            <a:endParaRPr lang="en-HK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7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909" y="443569"/>
            <a:ext cx="8371875" cy="6217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4"/>
            </a:pPr>
            <a:r>
              <a:rPr lang="en-US" sz="1400" i="1" dirty="0" smtClean="0"/>
              <a:t>Responses </a:t>
            </a:r>
            <a:r>
              <a:rPr lang="en-US" sz="1400" i="1" dirty="0"/>
              <a:t>must include reference to cause, transmission and social implications  to receive full marks.</a:t>
            </a:r>
            <a:endParaRPr lang="en-HK" sz="1400" dirty="0"/>
          </a:p>
          <a:p>
            <a:r>
              <a:rPr lang="en-US" sz="1400" i="1" smtClean="0"/>
              <a:t>cause</a:t>
            </a:r>
            <a:r>
              <a:rPr lang="en-US" sz="1400" i="1" dirty="0"/>
              <a:t>: </a:t>
            </a:r>
            <a:r>
              <a:rPr lang="en-US" sz="1400" dirty="0"/>
              <a:t>human immunodeficiency virus / HIV / HIV 1 and HIV 2; retrovirus / RNA to DNA; enters T-helper cells; immune system becomes disabled / weakened; greater chance for opportunistic infections;</a:t>
            </a:r>
            <a:endParaRPr lang="en-HK" sz="1400" dirty="0"/>
          </a:p>
          <a:p>
            <a:r>
              <a:rPr lang="en-US" sz="1400" dirty="0"/>
              <a:t> </a:t>
            </a:r>
            <a:endParaRPr lang="en-HK" sz="1400" dirty="0"/>
          </a:p>
          <a:p>
            <a:r>
              <a:rPr lang="en-US" sz="1400" i="1" dirty="0" smtClean="0"/>
              <a:t>transmission</a:t>
            </a:r>
            <a:r>
              <a:rPr lang="en-US" sz="1400" i="1" dirty="0"/>
              <a:t>: </a:t>
            </a:r>
            <a:r>
              <a:rPr lang="en-US" sz="1400" dirty="0"/>
              <a:t>sexually transmitted; can be transmitted from man to woman / man to man contact / woman to man /  mother to fetus; breast milk / saliva and other body fluids; use of dirty needles; blood transfusions;</a:t>
            </a:r>
            <a:endParaRPr lang="en-HK" sz="1400" dirty="0"/>
          </a:p>
          <a:p>
            <a:r>
              <a:rPr lang="en-US" sz="1400" dirty="0"/>
              <a:t>	</a:t>
            </a:r>
            <a:endParaRPr lang="en-US" sz="1400" dirty="0" smtClean="0"/>
          </a:p>
          <a:p>
            <a:r>
              <a:rPr lang="en-US" sz="1400" i="1" dirty="0" smtClean="0"/>
              <a:t>social </a:t>
            </a:r>
            <a:r>
              <a:rPr lang="en-US" sz="1400" i="1" dirty="0"/>
              <a:t>implications of AIDS: </a:t>
            </a:r>
            <a:r>
              <a:rPr lang="en-US" sz="1400" dirty="0"/>
              <a:t>many orphaned children; social stigma / discrimination; problems obtaining employment / life insurance; impact / costs on health systems of treating people; early death reduces number of adults / reduces workforce / reduces family income; drug treatment expensive; reduces promiscuity / encourages use of condoms;	8 max </a:t>
            </a:r>
            <a:r>
              <a:rPr lang="en-US" sz="1400" i="1" dirty="0"/>
              <a:t>(Plus up to </a:t>
            </a:r>
            <a:r>
              <a:rPr lang="en-US" sz="1400" b="1" i="1" dirty="0"/>
              <a:t>[2]</a:t>
            </a:r>
            <a:r>
              <a:rPr lang="en-US" sz="1400" i="1" dirty="0"/>
              <a:t> for quality)</a:t>
            </a:r>
            <a:endParaRPr lang="en-HK" sz="1400" dirty="0"/>
          </a:p>
          <a:p>
            <a:r>
              <a:rPr lang="en-US" sz="1400" b="1" dirty="0"/>
              <a:t>[8]</a:t>
            </a:r>
            <a:endParaRPr lang="en-HK" dirty="0"/>
          </a:p>
          <a:p>
            <a:r>
              <a:rPr lang="en-US" dirty="0"/>
              <a:t> 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66765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259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HIV and AIDS</vt:lpstr>
      <vt:lpstr>HIV</vt:lpstr>
      <vt:lpstr>HIV infects (T-Helper) Lymphocytes</vt:lpstr>
      <vt:lpstr>How does it infect the lymphocyte?</vt:lpstr>
      <vt:lpstr>What are the social impacts of AIDS?</vt:lpstr>
      <vt:lpstr>PowerPoint Presentation</vt:lpstr>
      <vt:lpstr>PowerPoint Presentation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 and AIDS</dc:title>
  <dc:creator>Thomas Kitwood</dc:creator>
  <cp:lastModifiedBy>Thomas Kitwood</cp:lastModifiedBy>
  <cp:revision>5</cp:revision>
  <dcterms:created xsi:type="dcterms:W3CDTF">2016-09-14T06:39:21Z</dcterms:created>
  <dcterms:modified xsi:type="dcterms:W3CDTF">2016-09-15T01:07:25Z</dcterms:modified>
</cp:coreProperties>
</file>