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00" r:id="rId2"/>
    <p:sldId id="257" r:id="rId3"/>
    <p:sldId id="302" r:id="rId4"/>
    <p:sldId id="290" r:id="rId5"/>
    <p:sldId id="295" r:id="rId6"/>
    <p:sldId id="267" r:id="rId7"/>
    <p:sldId id="262" r:id="rId8"/>
    <p:sldId id="301" r:id="rId9"/>
    <p:sldId id="258" r:id="rId10"/>
    <p:sldId id="29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59"/>
    <p:restoredTop sz="94586"/>
  </p:normalViewPr>
  <p:slideViewPr>
    <p:cSldViewPr snapToGrid="0" snapToObjects="1">
      <p:cViewPr varScale="1">
        <p:scale>
          <a:sx n="108" d="100"/>
          <a:sy n="108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87021-ED8D-0946-B6E5-C0176FD631DC}" type="datetimeFigureOut">
              <a:rPr lang="en-US" smtClean="0"/>
              <a:t>2/22/19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A2C73-92A7-104B-8870-414AA9B83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71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FFA3-D90B-EE46-9B53-B4442CF06488}" type="datetimeFigureOut">
              <a:rPr lang="en-US" smtClean="0"/>
              <a:t>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6D95-75C4-6A4B-A866-BAE2E76EC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1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FFA3-D90B-EE46-9B53-B4442CF06488}" type="datetimeFigureOut">
              <a:rPr lang="en-US" smtClean="0"/>
              <a:t>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6D95-75C4-6A4B-A866-BAE2E76EC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02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FFA3-D90B-EE46-9B53-B4442CF06488}" type="datetimeFigureOut">
              <a:rPr lang="en-US" smtClean="0"/>
              <a:t>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6D95-75C4-6A4B-A866-BAE2E76EC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9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FFA3-D90B-EE46-9B53-B4442CF06488}" type="datetimeFigureOut">
              <a:rPr lang="en-US" smtClean="0"/>
              <a:t>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6D95-75C4-6A4B-A866-BAE2E76EC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38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FFA3-D90B-EE46-9B53-B4442CF06488}" type="datetimeFigureOut">
              <a:rPr lang="en-US" smtClean="0"/>
              <a:t>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6D95-75C4-6A4B-A866-BAE2E76EC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4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FFA3-D90B-EE46-9B53-B4442CF06488}" type="datetimeFigureOut">
              <a:rPr lang="en-US" smtClean="0"/>
              <a:t>2/22/19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6D95-75C4-6A4B-A866-BAE2E76EC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3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FFA3-D90B-EE46-9B53-B4442CF06488}" type="datetimeFigureOut">
              <a:rPr lang="en-US" smtClean="0"/>
              <a:t>2/22/19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6D95-75C4-6A4B-A866-BAE2E76EC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72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FFA3-D90B-EE46-9B53-B4442CF06488}" type="datetimeFigureOut">
              <a:rPr lang="en-US" smtClean="0"/>
              <a:t>2/22/19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6D95-75C4-6A4B-A866-BAE2E76EC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6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FFA3-D90B-EE46-9B53-B4442CF06488}" type="datetimeFigureOut">
              <a:rPr lang="en-US" smtClean="0"/>
              <a:t>2/22/19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6D95-75C4-6A4B-A866-BAE2E76EC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0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FFA3-D90B-EE46-9B53-B4442CF06488}" type="datetimeFigureOut">
              <a:rPr lang="en-US" smtClean="0"/>
              <a:t>2/22/19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6D95-75C4-6A4B-A866-BAE2E76EC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47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FFA3-D90B-EE46-9B53-B4442CF06488}" type="datetimeFigureOut">
              <a:rPr lang="en-US" smtClean="0"/>
              <a:t>2/22/19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6D95-75C4-6A4B-A866-BAE2E76EC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7FFA3-D90B-EE46-9B53-B4442CF06488}" type="datetimeFigureOut">
              <a:rPr lang="en-US" smtClean="0"/>
              <a:t>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16D95-75C4-6A4B-A866-BAE2E76EC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5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8z_CqyB1dQo&amp;feature=youtu.b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www.twig-world.com/film/genetic-modification-1063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B0zT9CN3-50&amp;safe=active" TargetMode="Externa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6" y="4752300"/>
            <a:ext cx="8229600" cy="1143000"/>
          </a:xfrm>
        </p:spPr>
        <p:txBody>
          <a:bodyPr/>
          <a:lstStyle/>
          <a:p>
            <a:pPr algn="l"/>
            <a:endParaRPr lang="en-US" dirty="0"/>
          </a:p>
        </p:txBody>
      </p:sp>
      <p:pic>
        <p:nvPicPr>
          <p:cNvPr id="4" name="Content Placeholder 3" descr="Screen Shot 2016-08-29 at 12.51.5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12" r="-24612"/>
          <a:stretch>
            <a:fillRect/>
          </a:stretch>
        </p:blipFill>
        <p:spPr>
          <a:xfrm>
            <a:off x="-1462959" y="852633"/>
            <a:ext cx="9550056" cy="5252162"/>
          </a:xfrm>
        </p:spPr>
      </p:pic>
      <p:sp>
        <p:nvSpPr>
          <p:cNvPr id="5" name="Oval 4"/>
          <p:cNvSpPr/>
          <p:nvPr/>
        </p:nvSpPr>
        <p:spPr>
          <a:xfrm>
            <a:off x="4220637" y="4186817"/>
            <a:ext cx="2581670" cy="17585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802307" y="4515036"/>
            <a:ext cx="934984" cy="4745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81298" y="4180361"/>
            <a:ext cx="558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964999" y="2463775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914462" y="2243750"/>
            <a:ext cx="965200" cy="389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04382" y="5895300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U</a:t>
            </a:r>
            <a:endParaRPr lang="en-US" sz="2800" b="1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700918" y="4004141"/>
            <a:ext cx="423778" cy="19412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436032" y="1168816"/>
            <a:ext cx="36892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Label U,V,W,X,Y,Z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What is a gene?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All living organisms have DNA............true or false?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How could we give the characteristic/phenotype for one organism to a different organism? 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How do organisms turn this DNA into ‘characteristics’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36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Benefits and Risks of GM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pages 193 and 194 to answer the exam Q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030817" y="18045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mtClean="0">
                <a:hlinkClick r:id="rId2"/>
              </a:rPr>
              <a:t>GM Crops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61361" y="3431969"/>
            <a:ext cx="292740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smtClean="0"/>
              <a:t>IDU</a:t>
            </a:r>
            <a:endParaRPr lang="en-US" sz="13800" b="1"/>
          </a:p>
        </p:txBody>
      </p:sp>
    </p:spTree>
    <p:extLst>
      <p:ext uri="{BB962C8B-B14F-4D97-AF65-F5344CB8AC3E}">
        <p14:creationId xmlns:p14="http://schemas.microsoft.com/office/powerpoint/2010/main" val="150200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2963" y="286296"/>
            <a:ext cx="5151120" cy="768043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Genetic modification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6689" y="1239866"/>
            <a:ext cx="6270511" cy="5561125"/>
          </a:xfrm>
        </p:spPr>
        <p:txBody>
          <a:bodyPr>
            <a:normAutofit/>
          </a:bodyPr>
          <a:lstStyle/>
          <a:p>
            <a:r>
              <a:rPr lang="en-US" dirty="0" smtClean="0"/>
              <a:t>Transfer of genes between species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Genetic code is universal = amino acid sequences translated from genetic code is unchanged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Same polypeptide is produced</a:t>
            </a:r>
          </a:p>
          <a:p>
            <a:endParaRPr lang="en-US" dirty="0"/>
          </a:p>
          <a:p>
            <a:r>
              <a:rPr lang="en-US" dirty="0" smtClean="0"/>
              <a:t>ALL life is DNA based</a:t>
            </a:r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38" y="1054339"/>
            <a:ext cx="5210124" cy="530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1638" y="1007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GM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4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00" y="28113"/>
            <a:ext cx="6952013" cy="1325563"/>
          </a:xfrm>
        </p:spPr>
        <p:txBody>
          <a:bodyPr/>
          <a:lstStyle/>
          <a:p>
            <a:r>
              <a:rPr lang="en-US" dirty="0" smtClean="0"/>
              <a:t>Genetic Modification </a:t>
            </a:r>
            <a:r>
              <a:rPr lang="mr-IN" dirty="0" smtClean="0"/>
              <a:t>–</a:t>
            </a:r>
            <a:r>
              <a:rPr lang="en-US" dirty="0" smtClean="0"/>
              <a:t> producing insulin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816" y="2160050"/>
            <a:ext cx="10515600" cy="4351338"/>
          </a:xfrm>
        </p:spPr>
        <p:txBody>
          <a:bodyPr>
            <a:norm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Cut </a:t>
            </a:r>
            <a:r>
              <a:rPr lang="en-US" dirty="0" smtClean="0"/>
              <a:t>the insulin </a:t>
            </a:r>
            <a:r>
              <a:rPr lang="en-US" dirty="0" smtClean="0">
                <a:solidFill>
                  <a:srgbClr val="FF0000"/>
                </a:solidFill>
              </a:rPr>
              <a:t>gene</a:t>
            </a:r>
            <a:r>
              <a:rPr lang="en-US" dirty="0" smtClean="0"/>
              <a:t> from a healthy </a:t>
            </a:r>
            <a:r>
              <a:rPr lang="en-US" dirty="0" smtClean="0"/>
              <a:t>person’s DNA. 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Take </a:t>
            </a:r>
            <a:r>
              <a:rPr lang="en-US" dirty="0" smtClean="0"/>
              <a:t>a bacterium. Remove a </a:t>
            </a:r>
            <a:r>
              <a:rPr lang="en-US" dirty="0" smtClean="0">
                <a:solidFill>
                  <a:srgbClr val="FF0000"/>
                </a:solidFill>
              </a:rPr>
              <a:t>plasmid</a:t>
            </a:r>
            <a:r>
              <a:rPr lang="en-US" dirty="0" smtClean="0"/>
              <a:t> from the bacterium. Cut the </a:t>
            </a:r>
            <a:r>
              <a:rPr lang="en-US" dirty="0" smtClean="0"/>
              <a:t>plasmid. 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Insert </a:t>
            </a:r>
            <a:r>
              <a:rPr lang="en-US" dirty="0" smtClean="0"/>
              <a:t>the human insulin gene into the </a:t>
            </a:r>
            <a:r>
              <a:rPr lang="en-US" dirty="0" smtClean="0">
                <a:solidFill>
                  <a:srgbClr val="FF0000"/>
                </a:solidFill>
              </a:rPr>
              <a:t>plasmid</a:t>
            </a:r>
            <a:r>
              <a:rPr lang="en-US" dirty="0"/>
              <a:t>.</a:t>
            </a:r>
            <a:endParaRPr lang="en-US" dirty="0" smtClean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The plasmid is inserted </a:t>
            </a:r>
            <a:r>
              <a:rPr lang="en-US" dirty="0" smtClean="0"/>
              <a:t>into a different bacterium. 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This bacterium will use the human gene to make human insulin (think about how).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The bacteria divide and divide and divide</a:t>
            </a:r>
            <a:r>
              <a:rPr lang="mr-IN" dirty="0" smtClean="0"/>
              <a:t>………………</a:t>
            </a:r>
            <a:r>
              <a:rPr lang="en-US" dirty="0" smtClean="0"/>
              <a:t>..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Lots of insulin is made.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703" y="28113"/>
            <a:ext cx="2844058" cy="2131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48" y="1460665"/>
            <a:ext cx="1151906" cy="11519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22078" y="6127668"/>
            <a:ext cx="2542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Draw this process out</a:t>
            </a:r>
            <a:r>
              <a:rPr lang="mr-IN" dirty="0" smtClean="0"/>
              <a:t>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5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378" y="833840"/>
            <a:ext cx="7924800" cy="589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6459" y="171059"/>
            <a:ext cx="4662268" cy="1325563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Insulin Production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580394" y="1853418"/>
            <a:ext cx="32004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Key words: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Genetic Engineering</a:t>
            </a:r>
          </a:p>
          <a:p>
            <a:pPr marL="0" indent="0">
              <a:buNone/>
            </a:pPr>
            <a:r>
              <a:rPr lang="en-US" dirty="0" smtClean="0"/>
              <a:t>Plasmid</a:t>
            </a:r>
          </a:p>
          <a:p>
            <a:pPr marL="0" indent="0">
              <a:buNone/>
            </a:pPr>
            <a:r>
              <a:rPr lang="en-US" dirty="0" smtClean="0"/>
              <a:t>Vector</a:t>
            </a:r>
          </a:p>
          <a:p>
            <a:pPr marL="0" indent="0">
              <a:buNone/>
            </a:pPr>
            <a:r>
              <a:rPr lang="en-US" dirty="0" smtClean="0"/>
              <a:t>Restriction enzymes</a:t>
            </a:r>
          </a:p>
          <a:p>
            <a:pPr marL="0" indent="0">
              <a:buNone/>
            </a:pPr>
            <a:r>
              <a:rPr lang="en-US" dirty="0" smtClean="0"/>
              <a:t>Sticky ends</a:t>
            </a:r>
          </a:p>
          <a:p>
            <a:pPr marL="0" indent="0">
              <a:buNone/>
            </a:pPr>
            <a:r>
              <a:rPr lang="en-US" dirty="0" smtClean="0"/>
              <a:t>Ligase</a:t>
            </a:r>
          </a:p>
          <a:p>
            <a:pPr marL="0" indent="0">
              <a:buNone/>
            </a:pPr>
            <a:r>
              <a:rPr lang="en-US" dirty="0" smtClean="0"/>
              <a:t>Recombinant DNA</a:t>
            </a:r>
          </a:p>
          <a:p>
            <a:pPr marL="0" indent="0">
              <a:buNone/>
            </a:pPr>
            <a:r>
              <a:rPr lang="en-US" dirty="0" smtClean="0"/>
              <a:t>Transgenic organism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9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Modification </a:t>
            </a:r>
            <a:r>
              <a:rPr lang="mr-IN" dirty="0" smtClean="0"/>
              <a:t>–</a:t>
            </a:r>
            <a:r>
              <a:rPr lang="en-US" dirty="0" smtClean="0"/>
              <a:t> producing insulin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Remove the insulin </a:t>
            </a:r>
            <a:r>
              <a:rPr lang="en-US" dirty="0" smtClean="0">
                <a:solidFill>
                  <a:srgbClr val="FF0000"/>
                </a:solidFill>
              </a:rPr>
              <a:t>gene</a:t>
            </a:r>
            <a:r>
              <a:rPr lang="en-US" dirty="0" smtClean="0"/>
              <a:t> from a healthy person. The gene is cut from the DNA using </a:t>
            </a:r>
            <a:r>
              <a:rPr lang="en-US" dirty="0" smtClean="0">
                <a:solidFill>
                  <a:srgbClr val="FF0000"/>
                </a:solidFill>
              </a:rPr>
              <a:t>restriction enzymes</a:t>
            </a:r>
            <a:r>
              <a:rPr lang="en-US" dirty="0" smtClean="0"/>
              <a:t>. 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Take a bacterium. Remove a </a:t>
            </a:r>
            <a:r>
              <a:rPr lang="en-US" dirty="0" smtClean="0">
                <a:solidFill>
                  <a:srgbClr val="FF0000"/>
                </a:solidFill>
              </a:rPr>
              <a:t>plasmid</a:t>
            </a:r>
            <a:r>
              <a:rPr lang="en-US" dirty="0" smtClean="0"/>
              <a:t> from the bacterium. Cut the plasmid using </a:t>
            </a:r>
            <a:r>
              <a:rPr lang="en-US" dirty="0" smtClean="0">
                <a:solidFill>
                  <a:srgbClr val="FF0000"/>
                </a:solidFill>
              </a:rPr>
              <a:t>restriction enzymes</a:t>
            </a:r>
            <a:r>
              <a:rPr lang="en-US" dirty="0" smtClean="0"/>
              <a:t>.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Insert the human insulin gene into the </a:t>
            </a:r>
            <a:r>
              <a:rPr lang="en-US" dirty="0" smtClean="0">
                <a:solidFill>
                  <a:srgbClr val="FF0000"/>
                </a:solidFill>
              </a:rPr>
              <a:t>plasmid</a:t>
            </a:r>
            <a:r>
              <a:rPr lang="en-US" dirty="0" smtClean="0"/>
              <a:t> using </a:t>
            </a:r>
            <a:r>
              <a:rPr lang="en-US" dirty="0" smtClean="0">
                <a:solidFill>
                  <a:srgbClr val="FF0000"/>
                </a:solidFill>
              </a:rPr>
              <a:t>ligase enzymes</a:t>
            </a:r>
            <a:r>
              <a:rPr lang="en-US" dirty="0" smtClean="0"/>
              <a:t>.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The mixture of human and bacterial DNA is called </a:t>
            </a:r>
            <a:r>
              <a:rPr lang="en-US" dirty="0" smtClean="0">
                <a:solidFill>
                  <a:srgbClr val="FF0000"/>
                </a:solidFill>
              </a:rPr>
              <a:t>recombinant DNA</a:t>
            </a:r>
            <a:r>
              <a:rPr lang="en-US" dirty="0" smtClean="0"/>
              <a:t>.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This </a:t>
            </a:r>
            <a:r>
              <a:rPr lang="en-US" dirty="0" smtClean="0">
                <a:solidFill>
                  <a:srgbClr val="FF0000"/>
                </a:solidFill>
              </a:rPr>
              <a:t>recombinant DNA </a:t>
            </a:r>
            <a:r>
              <a:rPr lang="en-US" dirty="0" smtClean="0"/>
              <a:t>is inserted into a different bacterium. 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This bacterium will use the human gene to make human insulin (think about how).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The bacteria divide and divide and divide</a:t>
            </a:r>
            <a:r>
              <a:rPr lang="mr-IN" dirty="0" smtClean="0"/>
              <a:t>………………</a:t>
            </a:r>
            <a:r>
              <a:rPr lang="en-US" dirty="0" smtClean="0"/>
              <a:t>..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Lots of insulin is made.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13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e7ed1bce0e3f4419a2e63cf36b70665485dd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85" y="683953"/>
            <a:ext cx="4719400" cy="35067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855" y="75470"/>
            <a:ext cx="4085492" cy="1325563"/>
          </a:xfrm>
        </p:spPr>
        <p:txBody>
          <a:bodyPr/>
          <a:lstStyle/>
          <a:p>
            <a:r>
              <a:rPr lang="en-US" dirty="0" smtClean="0"/>
              <a:t>Multiply bacteria containing gene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78769" y="314621"/>
            <a:ext cx="1554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In a fermenter</a:t>
            </a:r>
            <a:endParaRPr lang="en-US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55" y="3300710"/>
            <a:ext cx="5240630" cy="3458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983" y="873574"/>
            <a:ext cx="6757676" cy="554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5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7286" y="359046"/>
            <a:ext cx="3406726" cy="768043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Gene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09" y="1296876"/>
            <a:ext cx="11859065" cy="5561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Plasmids can be used as a </a:t>
            </a:r>
            <a:r>
              <a:rPr lang="en-US" b="1" u="sng" dirty="0" smtClean="0"/>
              <a:t>vector</a:t>
            </a:r>
            <a:r>
              <a:rPr lang="en-US" dirty="0" smtClean="0"/>
              <a:t> to deliver genes into other animals. </a:t>
            </a:r>
          </a:p>
          <a:p>
            <a:pPr marL="0" indent="0" algn="ctr">
              <a:buNone/>
            </a:pPr>
            <a:r>
              <a:rPr lang="en-US" dirty="0" smtClean="0"/>
              <a:t>Viruses can also be used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97"/>
          <a:stretch/>
        </p:blipFill>
        <p:spPr bwMode="auto">
          <a:xfrm>
            <a:off x="-148885" y="2281060"/>
            <a:ext cx="12511309" cy="286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4781" b="8366"/>
          <a:stretch/>
        </p:blipFill>
        <p:spPr>
          <a:xfrm>
            <a:off x="5676406" y="4318427"/>
            <a:ext cx="1031026" cy="99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9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</a:t>
            </a:r>
            <a:r>
              <a:rPr lang="en-US" dirty="0" err="1" smtClean="0"/>
              <a:t>Gentically</a:t>
            </a:r>
            <a:r>
              <a:rPr lang="en-US" dirty="0" smtClean="0"/>
              <a:t> Modified Organism (GMO)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Let’s assume that all characteristics are coded for by a single gene.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Design and GMO.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Interesting pet?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An organism to solve pollution problems?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Make sure you include all the science</a:t>
            </a:r>
            <a:r>
              <a:rPr lang="mr-IN" dirty="0" smtClean="0"/>
              <a:t>…</a:t>
            </a:r>
            <a:r>
              <a:rPr lang="en-US" dirty="0" smtClean="0"/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856" y="2987139"/>
            <a:ext cx="3727944" cy="302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0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93434" y="634055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Spider's Silk</a:t>
            </a:r>
            <a:endParaRPr lang="en-US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3"/>
          <a:srcRect t="1115" b="1115"/>
          <a:stretch>
            <a:fillRect/>
          </a:stretch>
        </p:blipFill>
        <p:spPr>
          <a:xfrm>
            <a:off x="1028917" y="232567"/>
            <a:ext cx="9852812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2068</TotalTime>
  <Words>377</Words>
  <Application>Microsoft Macintosh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Calibri Light</vt:lpstr>
      <vt:lpstr>Mangal</vt:lpstr>
      <vt:lpstr>Arial</vt:lpstr>
      <vt:lpstr>Office Theme</vt:lpstr>
      <vt:lpstr>PowerPoint Presentation</vt:lpstr>
      <vt:lpstr>Genetic modification</vt:lpstr>
      <vt:lpstr>Genetic Modification – producing insulin</vt:lpstr>
      <vt:lpstr>Insulin Production</vt:lpstr>
      <vt:lpstr>Genetic Modification – producing insulin</vt:lpstr>
      <vt:lpstr>Multiply bacteria containing gene</vt:lpstr>
      <vt:lpstr>Gene transfer</vt:lpstr>
      <vt:lpstr>Creating a Gentically Modified Organism (GMO)</vt:lpstr>
      <vt:lpstr>PowerPoint Presentation</vt:lpstr>
      <vt:lpstr>Benefits and Risks of GM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3.5 Genetic modification and biotechnology</dc:title>
  <dc:creator>Thomas Kitwood</dc:creator>
  <cp:lastModifiedBy>Microsoft Office User</cp:lastModifiedBy>
  <cp:revision>49</cp:revision>
  <dcterms:created xsi:type="dcterms:W3CDTF">2017-08-30T00:37:05Z</dcterms:created>
  <dcterms:modified xsi:type="dcterms:W3CDTF">2019-02-22T04:40:23Z</dcterms:modified>
</cp:coreProperties>
</file>