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89" r:id="rId2"/>
    <p:sldId id="288" r:id="rId3"/>
    <p:sldId id="257" r:id="rId4"/>
    <p:sldId id="294" r:id="rId5"/>
    <p:sldId id="295" r:id="rId6"/>
    <p:sldId id="290" r:id="rId7"/>
    <p:sldId id="267" r:id="rId8"/>
    <p:sldId id="268" r:id="rId9"/>
    <p:sldId id="262" r:id="rId10"/>
    <p:sldId id="258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63"/>
    <p:restoredTop sz="94586"/>
  </p:normalViewPr>
  <p:slideViewPr>
    <p:cSldViewPr snapToGrid="0" snapToObjects="1">
      <p:cViewPr varScale="1">
        <p:scale>
          <a:sx n="108" d="100"/>
          <a:sy n="108" d="100"/>
        </p:scale>
        <p:origin x="5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7021-ED8D-0946-B6E5-C0176FD631DC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A2C73-92A7-104B-8870-414AA9B83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7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FA3-D90B-EE46-9B53-B4442CF06488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6D95-75C4-6A4B-A866-BAE2E76EC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1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FA3-D90B-EE46-9B53-B4442CF06488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6D95-75C4-6A4B-A866-BAE2E76EC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0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FA3-D90B-EE46-9B53-B4442CF06488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6D95-75C4-6A4B-A866-BAE2E76EC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9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FA3-D90B-EE46-9B53-B4442CF06488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6D95-75C4-6A4B-A866-BAE2E76EC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3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FA3-D90B-EE46-9B53-B4442CF06488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6D95-75C4-6A4B-A866-BAE2E76EC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4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FA3-D90B-EE46-9B53-B4442CF06488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6D95-75C4-6A4B-A866-BAE2E76EC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FA3-D90B-EE46-9B53-B4442CF06488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6D95-75C4-6A4B-A866-BAE2E76EC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7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FA3-D90B-EE46-9B53-B4442CF06488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6D95-75C4-6A4B-A866-BAE2E76EC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6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FA3-D90B-EE46-9B53-B4442CF06488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6D95-75C4-6A4B-A866-BAE2E76EC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0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FA3-D90B-EE46-9B53-B4442CF06488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6D95-75C4-6A4B-A866-BAE2E76EC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4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FFA3-D90B-EE46-9B53-B4442CF06488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6D95-75C4-6A4B-A866-BAE2E76EC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7FFA3-D90B-EE46-9B53-B4442CF06488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16D95-75C4-6A4B-A866-BAE2E76EC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5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twig-world.com/film/genetic-modification-1063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B0zT9CN3-50&amp;safe=active" TargetMode="Externa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8z_CqyB1dQo&amp;feature=youtu.b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5 at 7.56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87034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39833" y="790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GM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93434" y="63405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Spider's Silk</a:t>
            </a:r>
            <a:endParaRPr lang="en-US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/>
          <a:srcRect t="1115" b="1115"/>
          <a:stretch>
            <a:fillRect/>
          </a:stretch>
        </p:blipFill>
        <p:spPr>
          <a:xfrm>
            <a:off x="1028917" y="232567"/>
            <a:ext cx="9852812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Benefits and Risks of GM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pages 193 and 194 to answer the exam Q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30817" y="18045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>
                <a:hlinkClick r:id="rId2"/>
              </a:rPr>
              <a:t>GM Crops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61361" y="3431969"/>
            <a:ext cx="292740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smtClean="0"/>
              <a:t>IDU</a:t>
            </a:r>
            <a:endParaRPr lang="en-US" sz="13800" b="1"/>
          </a:p>
        </p:txBody>
      </p:sp>
    </p:spTree>
    <p:extLst>
      <p:ext uri="{BB962C8B-B14F-4D97-AF65-F5344CB8AC3E}">
        <p14:creationId xmlns:p14="http://schemas.microsoft.com/office/powerpoint/2010/main" val="150200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770" y="19536"/>
            <a:ext cx="4611076" cy="488462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1800" b="1" dirty="0"/>
              <a:t>3.5 Genetic modification and biotechnology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770" y="507998"/>
            <a:ext cx="4611077" cy="635000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Understanding:</a:t>
            </a:r>
          </a:p>
          <a:p>
            <a:pPr>
              <a:buFontTx/>
              <a:buChar char="-"/>
            </a:pPr>
            <a:r>
              <a:rPr lang="en-US" sz="1800" dirty="0"/>
              <a:t>Gel electrophoresis is used to separate proteins of fragments of DNA according to size</a:t>
            </a:r>
          </a:p>
          <a:p>
            <a:pPr>
              <a:buFontTx/>
              <a:buChar char="-"/>
            </a:pPr>
            <a:r>
              <a:rPr lang="en-US" sz="1800" dirty="0"/>
              <a:t>PCR can be used to amplify small amounts of DNA</a:t>
            </a:r>
          </a:p>
          <a:p>
            <a:pPr>
              <a:buFontTx/>
              <a:buChar char="-"/>
            </a:pPr>
            <a:r>
              <a:rPr lang="en-US" sz="1800" dirty="0"/>
              <a:t>DNA profiling involves comparison of DNA </a:t>
            </a:r>
          </a:p>
          <a:p>
            <a:pPr>
              <a:buFontTx/>
              <a:buChar char="-"/>
            </a:pPr>
            <a:r>
              <a:rPr lang="en-US" sz="1800" dirty="0"/>
              <a:t>Genetic modification is carried out by gene transfer between species</a:t>
            </a:r>
          </a:p>
          <a:p>
            <a:pPr>
              <a:buFontTx/>
              <a:buChar char="-"/>
            </a:pPr>
            <a:r>
              <a:rPr lang="en-US" sz="1800" dirty="0"/>
              <a:t>Clones are groups of genetically identical organisms, derived from a single original parent cell</a:t>
            </a:r>
          </a:p>
          <a:p>
            <a:pPr>
              <a:buFontTx/>
              <a:buChar char="-"/>
            </a:pPr>
            <a:r>
              <a:rPr lang="en-US" sz="1800" dirty="0"/>
              <a:t>Many plant species and some animal species have natural methods of cloning</a:t>
            </a:r>
          </a:p>
          <a:p>
            <a:pPr>
              <a:buFontTx/>
              <a:buChar char="-"/>
            </a:pPr>
            <a:r>
              <a:rPr lang="en-US" sz="1800" dirty="0"/>
              <a:t>Animals can be cloned at the embryo stage by breaking up the embryo into more than one group of cells</a:t>
            </a:r>
          </a:p>
          <a:p>
            <a:pPr>
              <a:buFontTx/>
              <a:buChar char="-"/>
            </a:pPr>
            <a:r>
              <a:rPr lang="en-US" sz="1800" dirty="0"/>
              <a:t>Methods have been developed for cloning adult animals using differentiated cells</a:t>
            </a:r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08617" y="26188"/>
            <a:ext cx="4122615" cy="2083967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b="1" dirty="0"/>
              <a:t>Applications:</a:t>
            </a:r>
          </a:p>
          <a:p>
            <a:pPr>
              <a:buFontTx/>
              <a:buChar char="-"/>
            </a:pPr>
            <a:r>
              <a:rPr lang="en-US" sz="1300" dirty="0"/>
              <a:t>Use of DNA profiling in paternity and forensic investigations</a:t>
            </a:r>
          </a:p>
          <a:p>
            <a:pPr>
              <a:buFontTx/>
              <a:buChar char="-"/>
            </a:pPr>
            <a:r>
              <a:rPr lang="en-US" sz="1300" dirty="0"/>
              <a:t>Gene transfer to bacteria with plasmids using restriction endonucleases and DNA ligase</a:t>
            </a:r>
          </a:p>
          <a:p>
            <a:pPr>
              <a:buFontTx/>
              <a:buChar char="-"/>
            </a:pPr>
            <a:r>
              <a:rPr lang="en-US" sz="1300" dirty="0"/>
              <a:t>Assessment of the potential risks and benefits associated with genetic modification of crops</a:t>
            </a:r>
          </a:p>
          <a:p>
            <a:pPr>
              <a:buFontTx/>
              <a:buChar char="-"/>
            </a:pPr>
            <a:r>
              <a:rPr lang="en-US" sz="1300" dirty="0"/>
              <a:t>Production of cloned embryos by </a:t>
            </a:r>
            <a:r>
              <a:rPr lang="en-US" sz="1300" dirty="0" err="1"/>
              <a:t>someatic</a:t>
            </a:r>
            <a:r>
              <a:rPr lang="en-US" sz="1300" dirty="0"/>
              <a:t> cell nuclear transfer</a:t>
            </a:r>
          </a:p>
          <a:p>
            <a:pPr>
              <a:buFontTx/>
              <a:buChar char="-"/>
            </a:pPr>
            <a:endParaRPr lang="en-US" sz="13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08617" y="2315033"/>
            <a:ext cx="4122615" cy="2042039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/>
              <a:t>Skills:</a:t>
            </a:r>
          </a:p>
          <a:p>
            <a:pPr>
              <a:buFontTx/>
              <a:buChar char="-"/>
            </a:pPr>
            <a:r>
              <a:rPr lang="en-US" sz="1500" dirty="0"/>
              <a:t>Design of an experiment to assess one factor affecting the rooting of stem cuttings </a:t>
            </a:r>
          </a:p>
          <a:p>
            <a:pPr>
              <a:buFontTx/>
              <a:buChar char="-"/>
            </a:pPr>
            <a:r>
              <a:rPr lang="en-US" sz="1500" dirty="0"/>
              <a:t>Analysis of examples of DNA profiles </a:t>
            </a:r>
          </a:p>
          <a:p>
            <a:pPr>
              <a:buFontTx/>
              <a:buChar char="-"/>
            </a:pPr>
            <a:r>
              <a:rPr lang="en-US" sz="1500" dirty="0"/>
              <a:t>Analysis of data on risks to monarch butterflies of </a:t>
            </a:r>
            <a:r>
              <a:rPr lang="en-US" sz="1500" dirty="0" err="1"/>
              <a:t>Bt</a:t>
            </a:r>
            <a:r>
              <a:rPr lang="en-US" sz="1500" dirty="0"/>
              <a:t> crops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08617" y="4643227"/>
            <a:ext cx="4122615" cy="1880120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Nature of science:</a:t>
            </a:r>
          </a:p>
          <a:p>
            <a:pPr>
              <a:buFontTx/>
              <a:buChar char="-"/>
            </a:pPr>
            <a:r>
              <a:rPr lang="en-US" sz="1800" dirty="0"/>
              <a:t>Assessing risks associated with scientific research: scientists attempt to assess the risks associated with genetically modified crops or livestock</a:t>
            </a:r>
          </a:p>
          <a:p>
            <a:pPr marL="0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2020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963" y="286296"/>
            <a:ext cx="5151120" cy="768043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Genetic modification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6689" y="1239866"/>
            <a:ext cx="6270511" cy="5561125"/>
          </a:xfrm>
        </p:spPr>
        <p:txBody>
          <a:bodyPr>
            <a:normAutofit/>
          </a:bodyPr>
          <a:lstStyle/>
          <a:p>
            <a:r>
              <a:rPr lang="en-US" dirty="0" smtClean="0"/>
              <a:t>Transfer of genes between species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Genetic code is universal = amino acid sequences translated from genetic code is unchanged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Same polypeptide is produced</a:t>
            </a:r>
          </a:p>
          <a:p>
            <a:endParaRPr lang="en-US" dirty="0"/>
          </a:p>
          <a:p>
            <a:r>
              <a:rPr lang="en-US" dirty="0" smtClean="0"/>
              <a:t>ALL life is DNA based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38" y="1054339"/>
            <a:ext cx="5210124" cy="530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4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6539" cy="6858000"/>
          </a:xfrm>
        </p:spPr>
      </p:pic>
      <p:sp>
        <p:nvSpPr>
          <p:cNvPr id="5" name="TextBox 4"/>
          <p:cNvSpPr txBox="1"/>
          <p:nvPr/>
        </p:nvSpPr>
        <p:spPr>
          <a:xfrm>
            <a:off x="9367934" y="2649893"/>
            <a:ext cx="2394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a gene that makes an enzyme that breaks down plastic!!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Modification </a:t>
            </a:r>
            <a:r>
              <a:rPr lang="mr-IN" dirty="0" smtClean="0"/>
              <a:t>–</a:t>
            </a:r>
            <a:r>
              <a:rPr lang="en-US" dirty="0" smtClean="0"/>
              <a:t> producing insulin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Remove the insulin </a:t>
            </a:r>
            <a:r>
              <a:rPr lang="en-US" dirty="0" smtClean="0">
                <a:solidFill>
                  <a:srgbClr val="FF0000"/>
                </a:solidFill>
              </a:rPr>
              <a:t>gene</a:t>
            </a:r>
            <a:r>
              <a:rPr lang="en-US" dirty="0" smtClean="0"/>
              <a:t> from a healthy person. The gene is cut from the DNA using </a:t>
            </a:r>
            <a:r>
              <a:rPr lang="en-US" dirty="0" smtClean="0">
                <a:solidFill>
                  <a:srgbClr val="FF0000"/>
                </a:solidFill>
              </a:rPr>
              <a:t>restriction enzymes</a:t>
            </a:r>
            <a:r>
              <a:rPr lang="en-US" dirty="0" smtClean="0"/>
              <a:t>. 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Take a bacterium. Remove a </a:t>
            </a:r>
            <a:r>
              <a:rPr lang="en-US" dirty="0" smtClean="0">
                <a:solidFill>
                  <a:srgbClr val="FF0000"/>
                </a:solidFill>
              </a:rPr>
              <a:t>plasmid</a:t>
            </a:r>
            <a:r>
              <a:rPr lang="en-US" dirty="0" smtClean="0"/>
              <a:t> from the bacterium. Cut the plasmid using </a:t>
            </a:r>
            <a:r>
              <a:rPr lang="en-US" dirty="0" smtClean="0">
                <a:solidFill>
                  <a:srgbClr val="FF0000"/>
                </a:solidFill>
              </a:rPr>
              <a:t>restriction enzymes</a:t>
            </a:r>
            <a:r>
              <a:rPr lang="en-US" dirty="0" smtClean="0"/>
              <a:t>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Insert the human insulin gene into the </a:t>
            </a:r>
            <a:r>
              <a:rPr lang="en-US" dirty="0" smtClean="0">
                <a:solidFill>
                  <a:srgbClr val="FF0000"/>
                </a:solidFill>
              </a:rPr>
              <a:t>plasmid</a:t>
            </a:r>
            <a:r>
              <a:rPr lang="en-US" dirty="0" smtClean="0"/>
              <a:t> using </a:t>
            </a:r>
            <a:r>
              <a:rPr lang="en-US" dirty="0" smtClean="0">
                <a:solidFill>
                  <a:srgbClr val="FF0000"/>
                </a:solidFill>
              </a:rPr>
              <a:t>ligase enzymes</a:t>
            </a:r>
            <a:r>
              <a:rPr lang="en-US" dirty="0" smtClean="0"/>
              <a:t>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The mixture of human and bacterial DNA is called </a:t>
            </a:r>
            <a:r>
              <a:rPr lang="en-US" dirty="0" smtClean="0">
                <a:solidFill>
                  <a:srgbClr val="FF0000"/>
                </a:solidFill>
              </a:rPr>
              <a:t>recombinant DNA</a:t>
            </a:r>
            <a:r>
              <a:rPr lang="en-US" dirty="0" smtClean="0"/>
              <a:t>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This </a:t>
            </a:r>
            <a:r>
              <a:rPr lang="en-US" dirty="0" smtClean="0">
                <a:solidFill>
                  <a:srgbClr val="FF0000"/>
                </a:solidFill>
              </a:rPr>
              <a:t>recombinant DNA </a:t>
            </a:r>
            <a:r>
              <a:rPr lang="en-US" dirty="0" smtClean="0"/>
              <a:t>is inserted into a different bacterium. 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This bacterium will use the human gene to make human insulin (think about how).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The bacteria divide and divide and divide</a:t>
            </a:r>
            <a:r>
              <a:rPr lang="mr-IN" dirty="0" smtClean="0"/>
              <a:t>………………</a:t>
            </a:r>
            <a:r>
              <a:rPr lang="en-US" dirty="0" smtClean="0"/>
              <a:t>..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Lots of insulin is made.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3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378" y="833840"/>
            <a:ext cx="7924800" cy="589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6459" y="171059"/>
            <a:ext cx="4662268" cy="1325563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Insulin Production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580394" y="1853418"/>
            <a:ext cx="32004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Key words: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Genetic Engineering</a:t>
            </a:r>
          </a:p>
          <a:p>
            <a:pPr marL="0" indent="0">
              <a:buNone/>
            </a:pPr>
            <a:r>
              <a:rPr lang="en-US" dirty="0" smtClean="0"/>
              <a:t>Plasmid</a:t>
            </a:r>
          </a:p>
          <a:p>
            <a:pPr marL="0" indent="0">
              <a:buNone/>
            </a:pPr>
            <a:r>
              <a:rPr lang="en-US" dirty="0" smtClean="0"/>
              <a:t>Vector</a:t>
            </a:r>
          </a:p>
          <a:p>
            <a:pPr marL="0" indent="0">
              <a:buNone/>
            </a:pPr>
            <a:r>
              <a:rPr lang="en-US" dirty="0" smtClean="0"/>
              <a:t>Restriction enzymes</a:t>
            </a:r>
          </a:p>
          <a:p>
            <a:pPr marL="0" indent="0">
              <a:buNone/>
            </a:pPr>
            <a:r>
              <a:rPr lang="en-US" dirty="0" smtClean="0"/>
              <a:t>Sticky ends</a:t>
            </a:r>
          </a:p>
          <a:p>
            <a:pPr marL="0" indent="0">
              <a:buNone/>
            </a:pPr>
            <a:r>
              <a:rPr lang="en-US" dirty="0" smtClean="0"/>
              <a:t>Ligase</a:t>
            </a:r>
          </a:p>
          <a:p>
            <a:pPr marL="0" indent="0">
              <a:buNone/>
            </a:pPr>
            <a:r>
              <a:rPr lang="en-US" dirty="0" smtClean="0"/>
              <a:t>Recombinant DNA</a:t>
            </a:r>
          </a:p>
          <a:p>
            <a:pPr marL="0" indent="0">
              <a:buNone/>
            </a:pPr>
            <a:r>
              <a:rPr lang="en-US" dirty="0" smtClean="0"/>
              <a:t>Transgenic organism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015" y="472867"/>
            <a:ext cx="15333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Sometimes mRNA is collected from the human and </a:t>
            </a:r>
            <a:r>
              <a:rPr lang="en-US" u="sng" dirty="0" smtClean="0"/>
              <a:t>reverse transcriptase </a:t>
            </a:r>
            <a:r>
              <a:rPr lang="en-US" dirty="0" smtClean="0"/>
              <a:t>is used to made </a:t>
            </a:r>
            <a:r>
              <a:rPr lang="en-US" u="sng" dirty="0" smtClean="0"/>
              <a:t>cDNA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914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e7ed1bce0e3f4419a2e63cf36b70665485dd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85" y="683953"/>
            <a:ext cx="4719400" cy="3506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55" y="75470"/>
            <a:ext cx="4085492" cy="1325563"/>
          </a:xfrm>
        </p:spPr>
        <p:txBody>
          <a:bodyPr/>
          <a:lstStyle/>
          <a:p>
            <a:r>
              <a:rPr lang="en-US" dirty="0" smtClean="0"/>
              <a:t>Multiply bacteria containing gene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78769" y="314621"/>
            <a:ext cx="1554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In a fermenter</a:t>
            </a:r>
            <a:endParaRPr lang="en-US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55" y="3300710"/>
            <a:ext cx="5240630" cy="3458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983" y="873574"/>
            <a:ext cx="6757676" cy="554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Separate and purify human insulin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Human insulin can then be used by diabetic patients</a:t>
            </a:r>
            <a:endParaRPr lang="en-US" dirty="0"/>
          </a:p>
        </p:txBody>
      </p:sp>
      <p:pic>
        <p:nvPicPr>
          <p:cNvPr id="5" name="Picture 4" descr="MC9002909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50" y="2242707"/>
            <a:ext cx="3089862" cy="401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286" y="359046"/>
            <a:ext cx="3406726" cy="768043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Gene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9" y="1296876"/>
            <a:ext cx="11859065" cy="5561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Plasmids can be used as a </a:t>
            </a:r>
            <a:r>
              <a:rPr lang="en-US" b="1" u="sng" dirty="0" smtClean="0"/>
              <a:t>vector</a:t>
            </a:r>
            <a:r>
              <a:rPr lang="en-US" dirty="0" smtClean="0"/>
              <a:t> to deliver genes into other animals. </a:t>
            </a:r>
          </a:p>
          <a:p>
            <a:pPr marL="0" indent="0" algn="ctr">
              <a:buNone/>
            </a:pPr>
            <a:r>
              <a:rPr lang="en-US" dirty="0" smtClean="0"/>
              <a:t>Viruses can also be used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885" y="2281060"/>
            <a:ext cx="12511309" cy="337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5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454</Words>
  <Application>Microsoft Macintosh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Mangal</vt:lpstr>
      <vt:lpstr>Arial</vt:lpstr>
      <vt:lpstr>Office Theme</vt:lpstr>
      <vt:lpstr>PowerPoint Presentation</vt:lpstr>
      <vt:lpstr>3.5 Genetic modification and biotechnology</vt:lpstr>
      <vt:lpstr>Genetic modification</vt:lpstr>
      <vt:lpstr>PowerPoint Presentation</vt:lpstr>
      <vt:lpstr>Genetic Modification – producing insulin</vt:lpstr>
      <vt:lpstr>Insulin Production</vt:lpstr>
      <vt:lpstr>Multiply bacteria containing gene</vt:lpstr>
      <vt:lpstr>Separate and purify human insulin</vt:lpstr>
      <vt:lpstr>Gene transfer</vt:lpstr>
      <vt:lpstr>PowerPoint Presentation</vt:lpstr>
      <vt:lpstr>Benefits and Risks of GM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3.5 Genetic modification and biotechnology</dc:title>
  <dc:creator>Thomas Kitwood</dc:creator>
  <cp:lastModifiedBy>Microsoft Office User</cp:lastModifiedBy>
  <cp:revision>26</cp:revision>
  <dcterms:created xsi:type="dcterms:W3CDTF">2017-08-30T00:37:05Z</dcterms:created>
  <dcterms:modified xsi:type="dcterms:W3CDTF">2018-11-12T01:11:46Z</dcterms:modified>
</cp:coreProperties>
</file>