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4586"/>
  </p:normalViewPr>
  <p:slideViewPr>
    <p:cSldViewPr snapToGrid="0" snapToObjects="1">
      <p:cViewPr varScale="1">
        <p:scale>
          <a:sx n="91" d="100"/>
          <a:sy n="91" d="100"/>
        </p:scale>
        <p:origin x="2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8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71E2-E0ED-0A4B-AD3D-AFC5505DBCB6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4311-4C37-034A-8862-B76DFE2A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800" b="1" dirty="0"/>
              <a:t>3.5 Genetic modification and biotechnology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70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Understanding:</a:t>
            </a:r>
          </a:p>
          <a:p>
            <a:pPr>
              <a:buFontTx/>
              <a:buChar char="-"/>
            </a:pPr>
            <a:r>
              <a:rPr lang="en-US" sz="1800" dirty="0"/>
              <a:t>Gel electrophoresis is used to separate proteins of fragments of DNA according to size</a:t>
            </a:r>
          </a:p>
          <a:p>
            <a:pPr>
              <a:buFontTx/>
              <a:buChar char="-"/>
            </a:pPr>
            <a:r>
              <a:rPr lang="en-US" sz="1800" dirty="0"/>
              <a:t>PCR can be used to amplify small amounts of DNA</a:t>
            </a:r>
          </a:p>
          <a:p>
            <a:pPr>
              <a:buFontTx/>
              <a:buChar char="-"/>
            </a:pPr>
            <a:r>
              <a:rPr lang="en-US" sz="1800" dirty="0"/>
              <a:t>DNA profiling involves comparison of DNA </a:t>
            </a:r>
          </a:p>
          <a:p>
            <a:pPr>
              <a:buFontTx/>
              <a:buChar char="-"/>
            </a:pPr>
            <a:r>
              <a:rPr lang="en-US" sz="1800" dirty="0"/>
              <a:t>Genetic modification is carried out by gene transfer between species</a:t>
            </a:r>
          </a:p>
          <a:p>
            <a:pPr>
              <a:buFontTx/>
              <a:buChar char="-"/>
            </a:pPr>
            <a:r>
              <a:rPr lang="en-US" sz="1800" dirty="0"/>
              <a:t>Clones are groups of genetically identical organisms, derived from a single original parent cell</a:t>
            </a:r>
          </a:p>
          <a:p>
            <a:pPr>
              <a:buFontTx/>
              <a:buChar char="-"/>
            </a:pPr>
            <a:r>
              <a:rPr lang="en-US" sz="1800" dirty="0"/>
              <a:t>Many plant species and some animal species have natural methods of cloning</a:t>
            </a:r>
          </a:p>
          <a:p>
            <a:pPr>
              <a:buFontTx/>
              <a:buChar char="-"/>
            </a:pPr>
            <a:r>
              <a:rPr lang="en-US" sz="1800" dirty="0"/>
              <a:t>Animals can be cloned at the embryo stage by breaking up the embryo into more than one group of cells</a:t>
            </a:r>
          </a:p>
          <a:p>
            <a:pPr>
              <a:buFontTx/>
              <a:buChar char="-"/>
            </a:pPr>
            <a:r>
              <a:rPr lang="en-US" sz="1800" dirty="0"/>
              <a:t>Methods have been developed for cloning adult animals using differentiated cells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8617" y="26188"/>
            <a:ext cx="4122615" cy="208396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/>
              <a:t>Applications:</a:t>
            </a:r>
          </a:p>
          <a:p>
            <a:pPr>
              <a:buFontTx/>
              <a:buChar char="-"/>
            </a:pPr>
            <a:r>
              <a:rPr lang="en-US" sz="1300" dirty="0"/>
              <a:t>Use of DNA profiling in paternity and forensic investigations</a:t>
            </a:r>
          </a:p>
          <a:p>
            <a:pPr>
              <a:buFontTx/>
              <a:buChar char="-"/>
            </a:pPr>
            <a:r>
              <a:rPr lang="en-US" sz="1300" dirty="0"/>
              <a:t>Gene transfer to bacteria with plasmids using restriction endonucleases and DNA ligase</a:t>
            </a:r>
          </a:p>
          <a:p>
            <a:pPr>
              <a:buFontTx/>
              <a:buChar char="-"/>
            </a:pPr>
            <a:r>
              <a:rPr lang="en-US" sz="1300" dirty="0"/>
              <a:t>Assessment of the potential risks and benefits associated with genetic modification of crops</a:t>
            </a:r>
          </a:p>
          <a:p>
            <a:pPr>
              <a:buFontTx/>
              <a:buChar char="-"/>
            </a:pPr>
            <a:r>
              <a:rPr lang="en-US" sz="1300" dirty="0"/>
              <a:t>Production of cloned embryos by </a:t>
            </a:r>
            <a:r>
              <a:rPr lang="en-US" sz="1300" dirty="0" err="1"/>
              <a:t>someatic</a:t>
            </a:r>
            <a:r>
              <a:rPr lang="en-US" sz="1300" dirty="0"/>
              <a:t> cell nuclear transfer</a:t>
            </a:r>
          </a:p>
          <a:p>
            <a:pPr>
              <a:buFontTx/>
              <a:buChar char="-"/>
            </a:pPr>
            <a:endParaRPr lang="en-US" sz="1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8617" y="2315033"/>
            <a:ext cx="4122615" cy="204203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Skills:</a:t>
            </a:r>
          </a:p>
          <a:p>
            <a:pPr>
              <a:buFontTx/>
              <a:buChar char="-"/>
            </a:pPr>
            <a:r>
              <a:rPr lang="en-US" sz="1500" dirty="0"/>
              <a:t>Design of an experiment to assess one factor affecting the rooting of stem cuttings </a:t>
            </a:r>
          </a:p>
          <a:p>
            <a:pPr>
              <a:buFontTx/>
              <a:buChar char="-"/>
            </a:pPr>
            <a:r>
              <a:rPr lang="en-US" sz="1500" dirty="0"/>
              <a:t>Analysis of examples of DNA profiles </a:t>
            </a:r>
          </a:p>
          <a:p>
            <a:pPr>
              <a:buFontTx/>
              <a:buChar char="-"/>
            </a:pPr>
            <a:r>
              <a:rPr lang="en-US" sz="1500" dirty="0"/>
              <a:t>Analysis of data on risks to monarch butterflies of </a:t>
            </a:r>
            <a:r>
              <a:rPr lang="en-US" sz="1500" dirty="0" err="1"/>
              <a:t>Bt</a:t>
            </a:r>
            <a:r>
              <a:rPr lang="en-US" sz="1500" dirty="0"/>
              <a:t> crops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8617" y="4643227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/>
              <a:t>Assessing risks associated with scientific research: scientists attempt to assess the risks associated with genetically modified crops or livestock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300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01" y="447805"/>
            <a:ext cx="9054399" cy="6061916"/>
          </a:xfrm>
        </p:spPr>
      </p:pic>
    </p:spTree>
    <p:extLst>
      <p:ext uri="{BB962C8B-B14F-4D97-AF65-F5344CB8AC3E}">
        <p14:creationId xmlns:p14="http://schemas.microsoft.com/office/powerpoint/2010/main" val="189176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9795"/>
            <a:ext cx="8229600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DNA profiling summery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6876"/>
            <a:ext cx="8229600" cy="5561125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dirty="0" smtClean="0"/>
              <a:t>Sample of DNA obtained 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Sequences selected and copied by PCR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Copied DNA split into fragments using enzymes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Fragments separated using gel electrophoresis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Produces a pattern of bands that is always the same with DNA from an individual</a:t>
            </a:r>
          </a:p>
          <a:p>
            <a:pPr marL="514350" indent="-514350" algn="ctr">
              <a:buAutoNum type="arabicPeriod"/>
            </a:pPr>
            <a:r>
              <a:rPr lang="en-US" dirty="0" smtClean="0"/>
              <a:t>Compare profiles of individuals to see which bands are similar or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27" y="846139"/>
            <a:ext cx="8996746" cy="4907315"/>
          </a:xfrm>
        </p:spPr>
      </p:pic>
    </p:spTree>
    <p:extLst>
      <p:ext uri="{BB962C8B-B14F-4D97-AF65-F5344CB8AC3E}">
        <p14:creationId xmlns:p14="http://schemas.microsoft.com/office/powerpoint/2010/main" val="13434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10229"/>
            <a:ext cx="9126697" cy="6153411"/>
          </a:xfrm>
        </p:spPr>
      </p:pic>
    </p:spTree>
    <p:extLst>
      <p:ext uri="{BB962C8B-B14F-4D97-AF65-F5344CB8AC3E}">
        <p14:creationId xmlns:p14="http://schemas.microsoft.com/office/powerpoint/2010/main" val="6845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50" y="274638"/>
            <a:ext cx="9016759" cy="6113636"/>
          </a:xfrm>
        </p:spPr>
      </p:pic>
    </p:spTree>
    <p:extLst>
      <p:ext uri="{BB962C8B-B14F-4D97-AF65-F5344CB8AC3E}">
        <p14:creationId xmlns:p14="http://schemas.microsoft.com/office/powerpoint/2010/main" val="158287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1" y="548014"/>
            <a:ext cx="8977489" cy="5902890"/>
          </a:xfrm>
        </p:spPr>
      </p:pic>
    </p:spTree>
    <p:extLst>
      <p:ext uri="{BB962C8B-B14F-4D97-AF65-F5344CB8AC3E}">
        <p14:creationId xmlns:p14="http://schemas.microsoft.com/office/powerpoint/2010/main" val="41371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61" y="274638"/>
            <a:ext cx="9037225" cy="6013428"/>
          </a:xfrm>
        </p:spPr>
      </p:pic>
    </p:spTree>
    <p:extLst>
      <p:ext uri="{BB962C8B-B14F-4D97-AF65-F5344CB8AC3E}">
        <p14:creationId xmlns:p14="http://schemas.microsoft.com/office/powerpoint/2010/main" val="190972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42" y="274638"/>
            <a:ext cx="9003859" cy="5988376"/>
          </a:xfrm>
        </p:spPr>
      </p:pic>
    </p:spTree>
    <p:extLst>
      <p:ext uri="{BB962C8B-B14F-4D97-AF65-F5344CB8AC3E}">
        <p14:creationId xmlns:p14="http://schemas.microsoft.com/office/powerpoint/2010/main" val="46553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2" y="385176"/>
            <a:ext cx="9013175" cy="6003099"/>
          </a:xfrm>
        </p:spPr>
      </p:pic>
    </p:spTree>
    <p:extLst>
      <p:ext uri="{BB962C8B-B14F-4D97-AF65-F5344CB8AC3E}">
        <p14:creationId xmlns:p14="http://schemas.microsoft.com/office/powerpoint/2010/main" val="100568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5487"/>
            <a:ext cx="9144000" cy="6072996"/>
          </a:xfrm>
        </p:spPr>
      </p:pic>
    </p:spTree>
    <p:extLst>
      <p:ext uri="{BB962C8B-B14F-4D97-AF65-F5344CB8AC3E}">
        <p14:creationId xmlns:p14="http://schemas.microsoft.com/office/powerpoint/2010/main" val="185512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3.5 Genetic modification and biotechnology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profiling summery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Genetic modification and biotechnology</dc:title>
  <dc:creator>Thomas Kitwood</dc:creator>
  <cp:lastModifiedBy>Thomas Kitwood</cp:lastModifiedBy>
  <cp:revision>1</cp:revision>
  <dcterms:created xsi:type="dcterms:W3CDTF">2017-08-30T01:20:20Z</dcterms:created>
  <dcterms:modified xsi:type="dcterms:W3CDTF">2017-08-30T01:21:07Z</dcterms:modified>
</cp:coreProperties>
</file>