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320" r:id="rId3"/>
    <p:sldId id="321" r:id="rId4"/>
    <p:sldId id="322" r:id="rId5"/>
    <p:sldId id="267" r:id="rId6"/>
    <p:sldId id="269" r:id="rId7"/>
    <p:sldId id="270" r:id="rId8"/>
    <p:sldId id="323" r:id="rId9"/>
    <p:sldId id="32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8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0084-93E0-7D4A-83EA-3D1628CD3939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0F40C-141A-D545-BAF5-23EF07D92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6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6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2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0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8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11C3-4F3C-1D49-94F8-DD181DA90C67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0A77-CABB-D54A-9070-CDD04E1C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1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ai.org/b/index.html" TargetMode="Externa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learn.genetics.utah.edu/content/labs/gel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800" b="1" dirty="0" smtClean="0"/>
              <a:t>3.5 Genetic modification and biotechnology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8"/>
            <a:ext cx="4611077" cy="63500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Gel electrophoresis is used to separate proteins of fragments of DNA according to size</a:t>
            </a:r>
          </a:p>
          <a:p>
            <a:pPr>
              <a:buFontTx/>
              <a:buChar char="-"/>
            </a:pPr>
            <a:r>
              <a:rPr lang="en-US" sz="1800" dirty="0" smtClean="0"/>
              <a:t>PCR can be used to amplify small amounts of DNA</a:t>
            </a:r>
          </a:p>
          <a:p>
            <a:pPr>
              <a:buFontTx/>
              <a:buChar char="-"/>
            </a:pPr>
            <a:r>
              <a:rPr lang="en-US" sz="1800" dirty="0" smtClean="0"/>
              <a:t>DNA profiling involves comparison of DNA </a:t>
            </a:r>
          </a:p>
          <a:p>
            <a:pPr>
              <a:buFontTx/>
              <a:buChar char="-"/>
            </a:pPr>
            <a:r>
              <a:rPr lang="en-US" sz="1800" dirty="0" smtClean="0"/>
              <a:t>Genetic modification is carried out by gene transfer between species</a:t>
            </a:r>
          </a:p>
          <a:p>
            <a:pPr>
              <a:buFontTx/>
              <a:buChar char="-"/>
            </a:pPr>
            <a:r>
              <a:rPr lang="en-US" sz="1800" dirty="0" smtClean="0"/>
              <a:t>Clones are groups of genetically identical organisms, derived from a single original parent cell</a:t>
            </a:r>
          </a:p>
          <a:p>
            <a:pPr>
              <a:buFontTx/>
              <a:buChar char="-"/>
            </a:pPr>
            <a:r>
              <a:rPr lang="en-US" sz="1800" dirty="0" smtClean="0"/>
              <a:t>Many plant species and some animal species have natural methods of cloning</a:t>
            </a:r>
          </a:p>
          <a:p>
            <a:pPr>
              <a:buFontTx/>
              <a:buChar char="-"/>
            </a:pPr>
            <a:r>
              <a:rPr lang="en-US" sz="1800" dirty="0" smtClean="0"/>
              <a:t>Animals can be cloned at the embryo stage by breaking up the embryo into more than one group of cells</a:t>
            </a:r>
          </a:p>
          <a:p>
            <a:pPr>
              <a:buFontTx/>
              <a:buChar char="-"/>
            </a:pPr>
            <a:r>
              <a:rPr lang="en-US" sz="1800" dirty="0" smtClean="0"/>
              <a:t>Methods have been developed for cloning adult animals using differentiated cells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26187"/>
            <a:ext cx="4122615" cy="208396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300" b="1" dirty="0" smtClean="0"/>
              <a:t>Applications:</a:t>
            </a:r>
          </a:p>
          <a:p>
            <a:pPr>
              <a:buFontTx/>
              <a:buChar char="-"/>
            </a:pPr>
            <a:r>
              <a:rPr lang="en-US" sz="1300" dirty="0" smtClean="0"/>
              <a:t>Use of DNA profiling in paternity and forensic investigations</a:t>
            </a:r>
          </a:p>
          <a:p>
            <a:pPr>
              <a:buFontTx/>
              <a:buChar char="-"/>
            </a:pPr>
            <a:r>
              <a:rPr lang="en-US" sz="1300" dirty="0" smtClean="0"/>
              <a:t>Gene transfer to bacteria with plasmids using restriction endonucleases and DNA ligase</a:t>
            </a:r>
          </a:p>
          <a:p>
            <a:pPr>
              <a:buFontTx/>
              <a:buChar char="-"/>
            </a:pPr>
            <a:r>
              <a:rPr lang="en-US" sz="1300" dirty="0" smtClean="0"/>
              <a:t>Assessment of the potential risks and benefits associated with genetic modification of crops</a:t>
            </a:r>
          </a:p>
          <a:p>
            <a:pPr>
              <a:buFontTx/>
              <a:buChar char="-"/>
            </a:pPr>
            <a:r>
              <a:rPr lang="en-US" sz="1300" dirty="0" smtClean="0"/>
              <a:t>Production of cloned embryos by </a:t>
            </a:r>
            <a:r>
              <a:rPr lang="en-US" sz="1300" dirty="0" err="1" smtClean="0"/>
              <a:t>someatic</a:t>
            </a:r>
            <a:r>
              <a:rPr lang="en-US" sz="1300" dirty="0" smtClean="0"/>
              <a:t> cell nuclear transfer</a:t>
            </a:r>
          </a:p>
          <a:p>
            <a:pPr>
              <a:buFontTx/>
              <a:buChar char="-"/>
            </a:pPr>
            <a:endParaRPr lang="en-US" sz="13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2315032"/>
            <a:ext cx="4122615" cy="2042039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5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500" dirty="0" smtClean="0"/>
              <a:t>Design of an experiment to assess one factor affecting the rooting of stem cuttings </a:t>
            </a:r>
          </a:p>
          <a:p>
            <a:pPr>
              <a:buFontTx/>
              <a:buChar char="-"/>
            </a:pPr>
            <a:r>
              <a:rPr lang="en-US" sz="1500" dirty="0" smtClean="0"/>
              <a:t>Analysis of examples of DNA profiles </a:t>
            </a:r>
          </a:p>
          <a:p>
            <a:pPr>
              <a:buFontTx/>
              <a:buChar char="-"/>
            </a:pPr>
            <a:r>
              <a:rPr lang="en-US" sz="1500" dirty="0" smtClean="0"/>
              <a:t>Analysis of data on risks to monarch butterflies of </a:t>
            </a:r>
            <a:r>
              <a:rPr lang="en-US" sz="1500" dirty="0" err="1" smtClean="0"/>
              <a:t>Bt</a:t>
            </a:r>
            <a:r>
              <a:rPr lang="en-US" sz="1500" dirty="0" smtClean="0"/>
              <a:t> crops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4643227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Assessing risks associated with scientific research: scientists attempt to assess the risks associated with genetically modified crops or livestock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054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82" y="267716"/>
            <a:ext cx="10017306" cy="598277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87682" y="3863181"/>
            <a:ext cx="2091847" cy="147290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" y="4091312"/>
            <a:ext cx="8110602" cy="2355829"/>
          </a:xfrm>
        </p:spPr>
        <p:txBody>
          <a:bodyPr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a crime scene DNA evidence is collected. This could be a hair or any bodily fluid (e.g. blood)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unlikely the criminal left much blood to </a:t>
            </a:r>
            <a:r>
              <a:rPr lang="en-US" dirty="0" err="1" smtClean="0"/>
              <a:t>analyse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07" y="144049"/>
            <a:ext cx="6816941" cy="38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31" y="1330889"/>
            <a:ext cx="4428517" cy="410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" y="324742"/>
            <a:ext cx="6708246" cy="76804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Polymerase Chain Reaction (PCR)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296875"/>
            <a:ext cx="8906006" cy="59682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Amplify small amounts of DNA</a:t>
            </a:r>
          </a:p>
          <a:p>
            <a:pPr marL="0" indent="0">
              <a:buNone/>
            </a:pPr>
            <a:r>
              <a:rPr lang="en-US" sz="2600" dirty="0" smtClean="0"/>
              <a:t>Just need a single molecule of DNA to make millions of copies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DNA from fossils</a:t>
            </a:r>
          </a:p>
          <a:p>
            <a:pPr>
              <a:buFontTx/>
              <a:buChar char="-"/>
            </a:pPr>
            <a:r>
              <a:rPr lang="en-US" dirty="0" smtClean="0"/>
              <a:t>DNA from crime scene </a:t>
            </a:r>
          </a:p>
          <a:p>
            <a:pPr>
              <a:buFontTx/>
              <a:buChar char="-"/>
            </a:pPr>
            <a:r>
              <a:rPr lang="en-US" dirty="0" smtClean="0"/>
              <a:t>(hair, semen or blood)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78" y="2450578"/>
            <a:ext cx="2683615" cy="4012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0" y="2184748"/>
            <a:ext cx="4334005" cy="28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804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75785"/>
            <a:ext cx="9288541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+mj-lt"/>
                <a:cs typeface="Candara"/>
              </a:rPr>
              <a:t>Answer </a:t>
            </a:r>
            <a:r>
              <a:rPr lang="en-CA" dirty="0">
                <a:latin typeface="+mj-lt"/>
                <a:cs typeface="Candara"/>
              </a:rPr>
              <a:t>these questions</a:t>
            </a:r>
          </a:p>
          <a:p>
            <a:pPr marL="514350" indent="-514350">
              <a:buAutoNum type="arabicParenR"/>
            </a:pPr>
            <a:r>
              <a:rPr lang="en-CA" dirty="0">
                <a:latin typeface="+mj-lt"/>
                <a:cs typeface="Candara"/>
              </a:rPr>
              <a:t>What </a:t>
            </a:r>
            <a:r>
              <a:rPr lang="en-CA" dirty="0" smtClean="0">
                <a:latin typeface="+mj-lt"/>
                <a:cs typeface="Candara"/>
              </a:rPr>
              <a:t>needs to be added to a PCR machine?</a:t>
            </a:r>
            <a:endParaRPr lang="en-CA" dirty="0">
              <a:latin typeface="+mj-lt"/>
              <a:cs typeface="Candara"/>
            </a:endParaRPr>
          </a:p>
          <a:p>
            <a:pPr marL="514350" indent="-514350">
              <a:buAutoNum type="arabicParenR"/>
            </a:pPr>
            <a:r>
              <a:rPr lang="en-CA" dirty="0">
                <a:latin typeface="+mj-lt"/>
                <a:cs typeface="Candara"/>
              </a:rPr>
              <a:t>What are primers?</a:t>
            </a:r>
          </a:p>
          <a:p>
            <a:pPr marL="514350" indent="-514350">
              <a:buAutoNum type="arabicParenR"/>
            </a:pPr>
            <a:r>
              <a:rPr lang="en-CA" dirty="0">
                <a:latin typeface="+mj-lt"/>
                <a:cs typeface="Candara"/>
              </a:rPr>
              <a:t>Why must the mixture be heated/cooled to about 95°C? </a:t>
            </a:r>
            <a:r>
              <a:rPr lang="en-CA" dirty="0" smtClean="0">
                <a:latin typeface="+mj-lt"/>
                <a:cs typeface="Candara"/>
              </a:rPr>
              <a:t>55</a:t>
            </a:r>
            <a:r>
              <a:rPr lang="en-CA" dirty="0">
                <a:latin typeface="+mj-lt"/>
                <a:cs typeface="Candara"/>
              </a:rPr>
              <a:t>-60°C</a:t>
            </a:r>
            <a:r>
              <a:rPr lang="en-CA" dirty="0" smtClean="0">
                <a:latin typeface="+mj-lt"/>
                <a:cs typeface="Candara"/>
              </a:rPr>
              <a:t>? </a:t>
            </a:r>
            <a:r>
              <a:rPr lang="en-CA" dirty="0">
                <a:cs typeface="Candara"/>
              </a:rPr>
              <a:t>72°C? </a:t>
            </a:r>
            <a:endParaRPr lang="en-CA" dirty="0" smtClean="0">
              <a:cs typeface="Candara"/>
            </a:endParaRPr>
          </a:p>
          <a:p>
            <a:pPr marL="514350" indent="-514350">
              <a:buAutoNum type="arabicParenR"/>
            </a:pPr>
            <a:r>
              <a:rPr lang="en-CA" dirty="0" smtClean="0">
                <a:latin typeface="+mj-lt"/>
                <a:cs typeface="Candara"/>
              </a:rPr>
              <a:t>Which DNA polymerase enzyme is used?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Why?</a:t>
            </a:r>
            <a:endParaRPr lang="en-CA" dirty="0">
              <a:latin typeface="+mj-lt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015" y="4940158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PCR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392" y="4243191"/>
            <a:ext cx="2557123" cy="23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8246" cy="76804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60" y="1296875"/>
            <a:ext cx="9018740" cy="5561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Template DNA, DNA primers, (Deoxy)nucleotide triphosphates, thermophilic polymerase with a buffer</a:t>
            </a:r>
          </a:p>
          <a:p>
            <a:pPr marL="0" indent="0">
              <a:buNone/>
            </a:pPr>
            <a:r>
              <a:rPr lang="en-US" dirty="0" smtClean="0"/>
              <a:t>2. Primers are short sections of DNA with the complementary sequence to guide </a:t>
            </a:r>
            <a:r>
              <a:rPr lang="en-US" dirty="0" err="1" smtClean="0"/>
              <a:t>Taq</a:t>
            </a:r>
            <a:r>
              <a:rPr lang="en-US" dirty="0" smtClean="0"/>
              <a:t> polymerase where to bind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95 = DNA strands separate as hydrogen bonds break (denaturing)</a:t>
            </a:r>
          </a:p>
          <a:p>
            <a:pPr marL="0" indent="0">
              <a:buNone/>
            </a:pPr>
            <a:r>
              <a:rPr lang="en-US" dirty="0" smtClean="0"/>
              <a:t>55-60 = Primers bind to single DNA strands (annealing)</a:t>
            </a:r>
          </a:p>
          <a:p>
            <a:pPr marL="0" indent="0">
              <a:buNone/>
            </a:pPr>
            <a:r>
              <a:rPr lang="en-US" dirty="0" smtClean="0"/>
              <a:t>75 = optimum temperature for DNA polymerase enzyme 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i="1" dirty="0" err="1" smtClean="0"/>
              <a:t>Thermus</a:t>
            </a:r>
            <a:r>
              <a:rPr lang="en-US" i="1" dirty="0" smtClean="0"/>
              <a:t> </a:t>
            </a:r>
            <a:r>
              <a:rPr lang="en-US" i="1" dirty="0" err="1" smtClean="0"/>
              <a:t>aquaticus</a:t>
            </a:r>
            <a:r>
              <a:rPr lang="en-US" i="1" dirty="0" smtClean="0"/>
              <a:t> </a:t>
            </a:r>
            <a:r>
              <a:rPr lang="en-US" dirty="0" smtClean="0"/>
              <a:t>polymerase (extending)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3"/>
          <a:stretch/>
        </p:blipFill>
        <p:spPr>
          <a:xfrm>
            <a:off x="47123" y="864295"/>
            <a:ext cx="9096877" cy="5794495"/>
          </a:xfrm>
        </p:spPr>
      </p:pic>
      <p:sp>
        <p:nvSpPr>
          <p:cNvPr id="7" name="Rectangle 6"/>
          <p:cNvSpPr/>
          <p:nvPr/>
        </p:nvSpPr>
        <p:spPr>
          <a:xfrm>
            <a:off x="190499" y="-62536"/>
            <a:ext cx="5104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/>
              <a:t>Gel </a:t>
            </a:r>
            <a:r>
              <a:rPr lang="en-US" sz="4800" b="1" u="sng" dirty="0" smtClean="0"/>
              <a:t>Electrophoresis</a:t>
            </a:r>
            <a:endParaRPr lang="en-US" sz="4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/>
          <a:stretch/>
        </p:blipFill>
        <p:spPr>
          <a:xfrm>
            <a:off x="0" y="854760"/>
            <a:ext cx="9144000" cy="5813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33709" y="3776604"/>
            <a:ext cx="8072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Candara"/>
                <a:hlinkClick r:id="rId4"/>
              </a:rPr>
              <a:t>GEL 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023986" cy="6128359"/>
          </a:xfrm>
        </p:spPr>
      </p:pic>
    </p:spTree>
    <p:extLst>
      <p:ext uri="{BB962C8B-B14F-4D97-AF65-F5344CB8AC3E}">
        <p14:creationId xmlns:p14="http://schemas.microsoft.com/office/powerpoint/2010/main" val="19736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404</Words>
  <Application>Microsoft Macintosh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Candara</vt:lpstr>
      <vt:lpstr>Arial</vt:lpstr>
      <vt:lpstr>Office Theme</vt:lpstr>
      <vt:lpstr>3.5 Genetic modification and biotechnology</vt:lpstr>
      <vt:lpstr>PowerPoint Presentation</vt:lpstr>
      <vt:lpstr>PowerPoint Presentation</vt:lpstr>
      <vt:lpstr>PowerPoint Presentation</vt:lpstr>
      <vt:lpstr>Polymerase Chain Reaction (PCR)</vt:lpstr>
      <vt:lpstr>PCR</vt:lpstr>
      <vt:lpstr>Answers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Genetic modification and biotechnology</dc:title>
  <dc:creator>Teacher</dc:creator>
  <cp:lastModifiedBy>Thomas Kitwood</cp:lastModifiedBy>
  <cp:revision>74</cp:revision>
  <dcterms:created xsi:type="dcterms:W3CDTF">2015-05-12T00:04:48Z</dcterms:created>
  <dcterms:modified xsi:type="dcterms:W3CDTF">2017-08-30T05:17:54Z</dcterms:modified>
</cp:coreProperties>
</file>