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8" r:id="rId4"/>
    <p:sldId id="264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586"/>
  </p:normalViewPr>
  <p:slideViewPr>
    <p:cSldViewPr snapToGrid="0" snapToObjects="1">
      <p:cViewPr varScale="1">
        <p:scale>
          <a:sx n="91" d="100"/>
          <a:sy n="91" d="100"/>
        </p:scale>
        <p:origin x="22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7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2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9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5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2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6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BC6D-10AA-014B-9BFA-B30D45300120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FFA50-AEB6-8346-9286-E021D079C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8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770" y="19536"/>
            <a:ext cx="4611076" cy="488462"/>
          </a:xfrm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en-US" sz="2000" b="1" dirty="0"/>
              <a:t>3.4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770" y="507998"/>
            <a:ext cx="4611077" cy="635000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/>
              <a:t>Understanding:</a:t>
            </a:r>
          </a:p>
          <a:p>
            <a:pPr>
              <a:buFontTx/>
              <a:buChar char="-"/>
            </a:pPr>
            <a:r>
              <a:rPr lang="en-US" sz="1500" dirty="0"/>
              <a:t>Mendel discovered the principles of inheritance with experiments in which large numbers of pea plants were crossed</a:t>
            </a:r>
          </a:p>
          <a:p>
            <a:pPr>
              <a:buFontTx/>
              <a:buChar char="-"/>
            </a:pPr>
            <a:r>
              <a:rPr lang="en-US" sz="1500" dirty="0"/>
              <a:t>Gametes are haploid so contain one allele of each gene</a:t>
            </a:r>
          </a:p>
          <a:p>
            <a:pPr>
              <a:buFontTx/>
              <a:buChar char="-"/>
            </a:pPr>
            <a:r>
              <a:rPr lang="en-US" sz="1500" dirty="0"/>
              <a:t>The two alleles of each gene separate into different haploid daughter nuclei during meiosis</a:t>
            </a:r>
          </a:p>
          <a:p>
            <a:pPr>
              <a:buFontTx/>
              <a:buChar char="-"/>
            </a:pPr>
            <a:r>
              <a:rPr lang="en-US" sz="1500" dirty="0"/>
              <a:t>Fusion of gametes results in diploid zygotes with two alleles of each gene that may be the same allele or different alleles</a:t>
            </a:r>
          </a:p>
          <a:p>
            <a:pPr>
              <a:buFontTx/>
              <a:buChar char="-"/>
            </a:pPr>
            <a:r>
              <a:rPr lang="en-US" sz="1500" dirty="0"/>
              <a:t>Dominant alleles mask the effects of recessive alleles but co-dominant alleles have joint effects</a:t>
            </a:r>
          </a:p>
          <a:p>
            <a:pPr>
              <a:buFontTx/>
              <a:buChar char="-"/>
            </a:pPr>
            <a:r>
              <a:rPr lang="en-US" sz="1500" dirty="0"/>
              <a:t>Many genetic diseases in humans are due to recessive alleles</a:t>
            </a:r>
          </a:p>
          <a:p>
            <a:pPr>
              <a:buFontTx/>
              <a:buChar char="-"/>
            </a:pPr>
            <a:r>
              <a:rPr lang="en-US" sz="1500" dirty="0"/>
              <a:t>Some genetic diseases are sex-lined </a:t>
            </a:r>
          </a:p>
          <a:p>
            <a:pPr>
              <a:buFontTx/>
              <a:buChar char="-"/>
            </a:pPr>
            <a:r>
              <a:rPr lang="en-US" sz="1500" dirty="0"/>
              <a:t>The pattern of inheritance is different with sex-linked genes due to their location on the sex chromosome</a:t>
            </a:r>
          </a:p>
          <a:p>
            <a:pPr>
              <a:buFontTx/>
              <a:buChar char="-"/>
            </a:pPr>
            <a:r>
              <a:rPr lang="en-US" sz="1500" dirty="0"/>
              <a:t>Many genetic diseases have been identified in humans but most are very rare</a:t>
            </a:r>
          </a:p>
          <a:p>
            <a:pPr>
              <a:buFontTx/>
              <a:buChar char="-"/>
            </a:pPr>
            <a:r>
              <a:rPr lang="en-US" sz="1500" dirty="0"/>
              <a:t>Radiation and mutagenic chemicals increase mutation rate and can cause genetic disease and cancer</a:t>
            </a:r>
          </a:p>
          <a:p>
            <a:pPr>
              <a:buFontTx/>
              <a:buChar char="-"/>
            </a:pPr>
            <a:endParaRPr lang="en-US" sz="1500" dirty="0"/>
          </a:p>
          <a:p>
            <a:pPr marL="0" indent="0">
              <a:buNone/>
            </a:pPr>
            <a:endParaRPr lang="en-US" sz="15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08617" y="26188"/>
            <a:ext cx="4122615" cy="2083967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>Applications:</a:t>
            </a:r>
          </a:p>
          <a:p>
            <a:pPr>
              <a:buFontTx/>
              <a:buChar char="-"/>
            </a:pPr>
            <a:r>
              <a:rPr lang="en-US" sz="1500" dirty="0"/>
              <a:t>Inheritance of ABO blood groups </a:t>
            </a:r>
          </a:p>
          <a:p>
            <a:pPr>
              <a:buFontTx/>
              <a:buChar char="-"/>
            </a:pPr>
            <a:r>
              <a:rPr lang="en-US" sz="1500" dirty="0"/>
              <a:t>Red-green colour blindness and </a:t>
            </a:r>
            <a:r>
              <a:rPr lang="en-US" sz="1500" dirty="0" err="1"/>
              <a:t>haemophilia</a:t>
            </a:r>
            <a:r>
              <a:rPr lang="en-US" sz="1500" dirty="0"/>
              <a:t> as examples of sex linked inheritance</a:t>
            </a:r>
          </a:p>
          <a:p>
            <a:pPr>
              <a:buFontTx/>
              <a:buChar char="-"/>
            </a:pPr>
            <a:r>
              <a:rPr lang="en-US" sz="1500" dirty="0"/>
              <a:t>Consequences of radiation after nuclear bombing of Hiroshima and Nagasaki and the nuclear accidents at Chernobyl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08617" y="2315033"/>
            <a:ext cx="4122615" cy="2042039"/>
          </a:xfrm>
          <a:prstGeom prst="rect">
            <a:avLst/>
          </a:prstGeom>
          <a:solidFill>
            <a:srgbClr val="FF7FE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>Skills:</a:t>
            </a:r>
          </a:p>
          <a:p>
            <a:pPr>
              <a:buFontTx/>
              <a:buChar char="-"/>
            </a:pPr>
            <a:r>
              <a:rPr lang="en-US" sz="1500" dirty="0"/>
              <a:t>Construction of </a:t>
            </a:r>
            <a:r>
              <a:rPr lang="en-US" sz="1500" dirty="0" err="1"/>
              <a:t>Punnett</a:t>
            </a:r>
            <a:r>
              <a:rPr lang="en-US" sz="1500" dirty="0"/>
              <a:t> grids for predicting the outcomes of monohybrid genetic crosses</a:t>
            </a:r>
          </a:p>
          <a:p>
            <a:pPr>
              <a:buFontTx/>
              <a:buChar char="-"/>
            </a:pPr>
            <a:r>
              <a:rPr lang="en-US" sz="1500" dirty="0"/>
              <a:t>Comparison of predicted and actual outcomes of genetic crosses using real data</a:t>
            </a:r>
          </a:p>
          <a:p>
            <a:pPr>
              <a:buFontTx/>
              <a:buChar char="-"/>
            </a:pPr>
            <a:r>
              <a:rPr lang="en-US" sz="1500" dirty="0"/>
              <a:t>Analysis of pedigree charts to deduce the pattern of inheritance of genetic diseases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08617" y="4643227"/>
            <a:ext cx="4122615" cy="1880120"/>
          </a:xfrm>
          <a:prstGeom prst="rect">
            <a:avLst/>
          </a:prstGeom>
          <a:solidFill>
            <a:srgbClr val="98FFB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Nature of science:</a:t>
            </a:r>
          </a:p>
          <a:p>
            <a:pPr>
              <a:buFontTx/>
              <a:buChar char="-"/>
            </a:pPr>
            <a:r>
              <a:rPr lang="en-US" sz="1800" dirty="0"/>
              <a:t>Making quantitative measurements with replicates to ensure reliability: Mendel’s genetic crosses with pea plants generated numerical data</a:t>
            </a: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482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50" y="365125"/>
            <a:ext cx="5900225" cy="1325563"/>
          </a:xfrm>
          <a:solidFill>
            <a:srgbClr val="CCFFCC"/>
          </a:solidFill>
        </p:spPr>
        <p:txBody>
          <a:bodyPr/>
          <a:lstStyle/>
          <a:p>
            <a:r>
              <a:rPr lang="en-GB" dirty="0" smtClean="0"/>
              <a:t>Human Genetic Diseases</a:t>
            </a:r>
            <a:endParaRPr lang="en-GB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5453575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Most diseases have been identified</a:t>
            </a:r>
            <a:r>
              <a:rPr lang="en-GB" dirty="0"/>
              <a:t> </a:t>
            </a:r>
            <a:r>
              <a:rPr lang="en-GB" dirty="0" smtClean="0"/>
              <a:t>(about 4000)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Mostly rare recessive alleles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child must inherit two to develop the disease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Able to sequence your genes to see if you or your partner are a carrier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775" y="1027906"/>
            <a:ext cx="5455333" cy="545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9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GB" dirty="0" smtClean="0"/>
              <a:t>Types of </a:t>
            </a:r>
            <a:r>
              <a:rPr lang="en-GB" dirty="0"/>
              <a:t>m</a:t>
            </a:r>
            <a:r>
              <a:rPr lang="en-GB" dirty="0" smtClean="0"/>
              <a:t>utation causing faulty alleles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43" y="1872761"/>
            <a:ext cx="7941408" cy="471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9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2729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Read page 184-185 and answer the following questions</a:t>
            </a:r>
            <a:r>
              <a:rPr lang="is-IS" dirty="0" smtClean="0"/>
              <a:t>…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is-IS" dirty="0"/>
              <a:t>What is a </a:t>
            </a:r>
            <a:r>
              <a:rPr lang="is-IS" dirty="0" smtClean="0"/>
              <a:t>mutation</a:t>
            </a:r>
            <a:r>
              <a:rPr lang="is-IS" dirty="0"/>
              <a:t>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Why might a mutation cause a genetic disorder? (simple explanation)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What factors increase mutation rates? Give examples.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Can mutations be passed on to the next generation?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Where are Hiroshima, Nagasaki and Chernobyl?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What caused the problems at each place?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Many people died instantly. What problems did survivers have</a:t>
            </a:r>
            <a:r>
              <a:rPr lang="is-IS" dirty="0" smtClean="0"/>
              <a:t>?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What were the environmental effects?</a:t>
            </a:r>
            <a:endParaRPr lang="is-I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is-I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is-IS" dirty="0" smtClean="0"/>
              <a:t>Extention – data Q page 186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is-I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GB" dirty="0" smtClean="0"/>
              <a:t>Causes of Mutation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4732606" cy="1325563"/>
          </a:xfrm>
          <a:solidFill>
            <a:srgbClr val="CCFFCC"/>
          </a:solidFill>
        </p:spPr>
        <p:txBody>
          <a:bodyPr/>
          <a:lstStyle/>
          <a:p>
            <a:r>
              <a:rPr lang="en-GB" dirty="0" smtClean="0"/>
              <a:t>Causes of Mutation </a:t>
            </a:r>
            <a:endParaRPr lang="en-GB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5354" y="2814007"/>
            <a:ext cx="9144000" cy="52615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 smtClean="0"/>
              <a:t>Radiation</a:t>
            </a:r>
          </a:p>
          <a:p>
            <a:pPr marL="0" indent="0" algn="ctr">
              <a:buNone/>
            </a:pPr>
            <a:r>
              <a:rPr lang="en-GB" dirty="0" smtClean="0"/>
              <a:t>Can have enough energy to cause chemical changes in DNA </a:t>
            </a:r>
          </a:p>
          <a:p>
            <a:pPr marL="0" indent="0" algn="ctr">
              <a:buNone/>
            </a:pPr>
            <a:r>
              <a:rPr lang="en-GB" dirty="0" smtClean="0"/>
              <a:t>Gamma rays, alpha particles, UV radiation and X-rays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Chemical substances</a:t>
            </a:r>
          </a:p>
          <a:p>
            <a:pPr marL="0" indent="0" algn="ctr">
              <a:buNone/>
            </a:pPr>
            <a:r>
              <a:rPr lang="en-GB" dirty="0" err="1" smtClean="0"/>
              <a:t>Benzopyrene</a:t>
            </a:r>
            <a:r>
              <a:rPr lang="en-GB" dirty="0"/>
              <a:t> </a:t>
            </a:r>
            <a:r>
              <a:rPr lang="en-GB" dirty="0" smtClean="0"/>
              <a:t>and nitrosamines (tobacco smoke) </a:t>
            </a:r>
          </a:p>
        </p:txBody>
      </p:sp>
    </p:spTree>
    <p:extLst>
      <p:ext uri="{BB962C8B-B14F-4D97-AF65-F5344CB8AC3E}">
        <p14:creationId xmlns:p14="http://schemas.microsoft.com/office/powerpoint/2010/main" val="12206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GB" dirty="0" smtClean="0"/>
              <a:t>Causes of Mutation </a:t>
            </a:r>
            <a:endParaRPr lang="en-GB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46390"/>
            <a:ext cx="9144000" cy="52615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Mutations can affect the gene that controls cell division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Cells divide endlessly = tumour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Body cell mutations eliminated when that person dies</a:t>
            </a:r>
          </a:p>
          <a:p>
            <a:pPr marL="0" indent="0" algn="ctr">
              <a:buNone/>
            </a:pPr>
            <a:r>
              <a:rPr lang="en-GB" dirty="0" smtClean="0"/>
              <a:t>If mutations happen in gametes they can be passed 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4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437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3.4 Inheritance</vt:lpstr>
      <vt:lpstr>Human Genetic Diseases</vt:lpstr>
      <vt:lpstr>Types of mutation causing faulty alleles </vt:lpstr>
      <vt:lpstr>Causes of Mutation </vt:lpstr>
      <vt:lpstr>Causes of Mutation </vt:lpstr>
      <vt:lpstr>Causes of Mutation 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Kitwood</dc:creator>
  <cp:lastModifiedBy>Thomas Kitwood</cp:lastModifiedBy>
  <cp:revision>7</cp:revision>
  <dcterms:created xsi:type="dcterms:W3CDTF">2017-08-28T01:47:02Z</dcterms:created>
  <dcterms:modified xsi:type="dcterms:W3CDTF">2017-08-29T02:44:07Z</dcterms:modified>
</cp:coreProperties>
</file>