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07"/>
    <p:restoredTop sz="94586"/>
  </p:normalViewPr>
  <p:slideViewPr>
    <p:cSldViewPr snapToGrid="0" snapToObjects="1">
      <p:cViewPr varScale="1">
        <p:scale>
          <a:sx n="88" d="100"/>
          <a:sy n="88" d="100"/>
        </p:scale>
        <p:origin x="21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DA846-41BE-D74D-8C1F-424F5BAAA18D}" type="datetimeFigureOut">
              <a:rPr lang="en-US" smtClean="0"/>
              <a:t>8/28/17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01A40-2E61-2947-B279-67AB36D4C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3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E1346-34C2-443E-AB1F-A735FA7032B2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555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E1346-34C2-443E-AB1F-A735FA7032B2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3003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E1346-34C2-443E-AB1F-A735FA7032B2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6298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E1346-34C2-443E-AB1F-A735FA7032B2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430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BD10-E517-9A40-8771-D31FC4115243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6F4A-0483-6848-A80A-C74C1EAD7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2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BD10-E517-9A40-8771-D31FC4115243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6F4A-0483-6848-A80A-C74C1EAD7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BD10-E517-9A40-8771-D31FC4115243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6F4A-0483-6848-A80A-C74C1EAD7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76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53975"/>
            <a:ext cx="109728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58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BD10-E517-9A40-8771-D31FC4115243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6F4A-0483-6848-A80A-C74C1EAD7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8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BD10-E517-9A40-8771-D31FC4115243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6F4A-0483-6848-A80A-C74C1EAD7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1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BD10-E517-9A40-8771-D31FC4115243}" type="datetimeFigureOut">
              <a:rPr lang="en-US" smtClean="0"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6F4A-0483-6848-A80A-C74C1EAD7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BD10-E517-9A40-8771-D31FC4115243}" type="datetimeFigureOut">
              <a:rPr lang="en-US" smtClean="0"/>
              <a:t>8/28/17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6F4A-0483-6848-A80A-C74C1EAD7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BD10-E517-9A40-8771-D31FC4115243}" type="datetimeFigureOut">
              <a:rPr lang="en-US" smtClean="0"/>
              <a:t>8/28/17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6F4A-0483-6848-A80A-C74C1EAD7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7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BD10-E517-9A40-8771-D31FC4115243}" type="datetimeFigureOut">
              <a:rPr lang="en-US" smtClean="0"/>
              <a:t>8/28/17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6F4A-0483-6848-A80A-C74C1EAD7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0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BD10-E517-9A40-8771-D31FC4115243}" type="datetimeFigureOut">
              <a:rPr lang="en-US" smtClean="0"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6F4A-0483-6848-A80A-C74C1EAD7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1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BD10-E517-9A40-8771-D31FC4115243}" type="datetimeFigureOut">
              <a:rPr lang="en-US" smtClean="0"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86F4A-0483-6848-A80A-C74C1EAD7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7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7BD10-E517-9A40-8771-D31FC4115243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86F4A-0483-6848-A80A-C74C1EAD7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4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://colorvisiontesting.com/ishihara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770" y="19536"/>
            <a:ext cx="4611076" cy="488462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2000" b="1" dirty="0"/>
              <a:t>3.4 Inheritance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770" y="507998"/>
            <a:ext cx="4611077" cy="635000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b="1" dirty="0"/>
              <a:t>Understanding:</a:t>
            </a:r>
          </a:p>
          <a:p>
            <a:pPr>
              <a:buFontTx/>
              <a:buChar char="-"/>
            </a:pPr>
            <a:r>
              <a:rPr lang="en-US" sz="1500" dirty="0"/>
              <a:t>Mendel discovered the principles of inheritance with experiments in which large numbers of pea plants were crossed</a:t>
            </a:r>
          </a:p>
          <a:p>
            <a:pPr>
              <a:buFontTx/>
              <a:buChar char="-"/>
            </a:pPr>
            <a:r>
              <a:rPr lang="en-US" sz="1500" dirty="0"/>
              <a:t>Gametes are haploid so contain one allele of each gene</a:t>
            </a:r>
          </a:p>
          <a:p>
            <a:pPr>
              <a:buFontTx/>
              <a:buChar char="-"/>
            </a:pPr>
            <a:r>
              <a:rPr lang="en-US" sz="1500" dirty="0"/>
              <a:t>The two alleles of each gene separate into different haploid daughter nuclei during meiosis</a:t>
            </a:r>
          </a:p>
          <a:p>
            <a:pPr>
              <a:buFontTx/>
              <a:buChar char="-"/>
            </a:pPr>
            <a:r>
              <a:rPr lang="en-US" sz="1500" dirty="0"/>
              <a:t>Fusion of gametes results in diploid zygotes with two alleles of each gene that may be the same allele or different alleles</a:t>
            </a:r>
          </a:p>
          <a:p>
            <a:pPr>
              <a:buFontTx/>
              <a:buChar char="-"/>
            </a:pPr>
            <a:r>
              <a:rPr lang="en-US" sz="1500" dirty="0"/>
              <a:t>Dominant alleles mask the effects of recessive alleles but co-dominant alleles have joint effects</a:t>
            </a:r>
          </a:p>
          <a:p>
            <a:pPr>
              <a:buFontTx/>
              <a:buChar char="-"/>
            </a:pPr>
            <a:r>
              <a:rPr lang="en-US" sz="1500" dirty="0"/>
              <a:t>Many genetic diseases in humans are due to recessive alleles</a:t>
            </a:r>
          </a:p>
          <a:p>
            <a:pPr>
              <a:buFontTx/>
              <a:buChar char="-"/>
            </a:pPr>
            <a:r>
              <a:rPr lang="en-US" sz="1500" dirty="0"/>
              <a:t>Some genetic diseases are sex-lined </a:t>
            </a:r>
          </a:p>
          <a:p>
            <a:pPr>
              <a:buFontTx/>
              <a:buChar char="-"/>
            </a:pPr>
            <a:r>
              <a:rPr lang="en-US" sz="1500" dirty="0"/>
              <a:t>The pattern of inheritance is different with sex-linked genes due to their location on the sex chromosome</a:t>
            </a:r>
          </a:p>
          <a:p>
            <a:pPr>
              <a:buFontTx/>
              <a:buChar char="-"/>
            </a:pPr>
            <a:r>
              <a:rPr lang="en-US" sz="1500" dirty="0"/>
              <a:t>Many genetic diseases have been identified in humans but most are very rare</a:t>
            </a:r>
          </a:p>
          <a:p>
            <a:pPr>
              <a:buFontTx/>
              <a:buChar char="-"/>
            </a:pPr>
            <a:r>
              <a:rPr lang="en-US" sz="1500" dirty="0"/>
              <a:t>Radiation and mutagenic chemicals increase mutation rate and can cause genetic disease and cancer</a:t>
            </a:r>
          </a:p>
          <a:p>
            <a:pPr>
              <a:buFontTx/>
              <a:buChar char="-"/>
            </a:pPr>
            <a:endParaRPr lang="en-US" sz="1500" dirty="0"/>
          </a:p>
          <a:p>
            <a:pPr marL="0" indent="0">
              <a:buNone/>
            </a:pPr>
            <a:endParaRPr lang="en-US" sz="15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08617" y="26188"/>
            <a:ext cx="4122615" cy="2083967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/>
              <a:t>Applications:</a:t>
            </a:r>
          </a:p>
          <a:p>
            <a:pPr>
              <a:buFontTx/>
              <a:buChar char="-"/>
            </a:pPr>
            <a:r>
              <a:rPr lang="en-US" sz="1500" dirty="0"/>
              <a:t>Inheritance of ABO blood groups </a:t>
            </a:r>
          </a:p>
          <a:p>
            <a:pPr>
              <a:buFontTx/>
              <a:buChar char="-"/>
            </a:pPr>
            <a:r>
              <a:rPr lang="en-US" sz="1500" dirty="0"/>
              <a:t>Red-green colour blindness and </a:t>
            </a:r>
            <a:r>
              <a:rPr lang="en-US" sz="1500" dirty="0" err="1"/>
              <a:t>haemophilia</a:t>
            </a:r>
            <a:r>
              <a:rPr lang="en-US" sz="1500" dirty="0"/>
              <a:t> as examples of sex linked inheritance</a:t>
            </a:r>
          </a:p>
          <a:p>
            <a:pPr>
              <a:buFontTx/>
              <a:buChar char="-"/>
            </a:pPr>
            <a:r>
              <a:rPr lang="en-US" sz="1500" dirty="0"/>
              <a:t>Consequences of radiation after nuclear bombing of Hiroshima and Nagasaki and the nuclear accidents at Chernobyl</a:t>
            </a:r>
            <a:endParaRPr lang="en-US" sz="15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08617" y="2315033"/>
            <a:ext cx="4122615" cy="2042039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/>
              <a:t>Skills:</a:t>
            </a:r>
          </a:p>
          <a:p>
            <a:pPr>
              <a:buFontTx/>
              <a:buChar char="-"/>
            </a:pPr>
            <a:r>
              <a:rPr lang="en-US" sz="1500" dirty="0"/>
              <a:t>Construction of </a:t>
            </a:r>
            <a:r>
              <a:rPr lang="en-US" sz="1500" dirty="0" err="1"/>
              <a:t>Punnett</a:t>
            </a:r>
            <a:r>
              <a:rPr lang="en-US" sz="1500" dirty="0"/>
              <a:t> grids for predicting the outcomes of monohybrid genetic crosses</a:t>
            </a:r>
          </a:p>
          <a:p>
            <a:pPr>
              <a:buFontTx/>
              <a:buChar char="-"/>
            </a:pPr>
            <a:r>
              <a:rPr lang="en-US" sz="1500" dirty="0"/>
              <a:t>Comparison of predicted and actual outcomes of genetic crosses using real data</a:t>
            </a:r>
          </a:p>
          <a:p>
            <a:pPr>
              <a:buFontTx/>
              <a:buChar char="-"/>
            </a:pPr>
            <a:r>
              <a:rPr lang="en-US" sz="1500" dirty="0"/>
              <a:t>Analysis of pedigree charts to deduce the pattern of inheritance of genetic diseases</a:t>
            </a:r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08617" y="4643227"/>
            <a:ext cx="4122615" cy="1880120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Nature of science:</a:t>
            </a:r>
            <a:endParaRPr lang="en-US" sz="1800" b="1" dirty="0"/>
          </a:p>
          <a:p>
            <a:pPr>
              <a:buFontTx/>
              <a:buChar char="-"/>
            </a:pPr>
            <a:r>
              <a:rPr lang="en-US" sz="1800" dirty="0"/>
              <a:t>Making quantitative measurements with replicates to ensure reliability: Mendel’s genetic crosses with pea plants generated numerical data</a:t>
            </a:r>
          </a:p>
          <a:p>
            <a:pPr marL="0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1111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03 at 1.32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014"/>
            <a:ext cx="9144000" cy="6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03 at 1.32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4867"/>
            <a:ext cx="9144000" cy="55675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5744" y="3876830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20300" y="3876829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7014" y="3879102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7383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Haemophilia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/>
              <a:t>Inability to make Factor VIII, an important blood clotting protein. Mutated allele is recessive and found on the X chromosome.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/>
              <a:t>A heterozygous female has a child with a healthy male. What is the % chance of having a child who is a carrier?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54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981200" y="1883966"/>
            <a:ext cx="8229600" cy="4641379"/>
          </a:xfrm>
        </p:spPr>
        <p:txBody>
          <a:bodyPr/>
          <a:lstStyle/>
          <a:p>
            <a:pPr marL="0" indent="0">
              <a:buNone/>
            </a:pPr>
            <a:r>
              <a:rPr lang="en-CA" dirty="0" err="1" smtClean="0"/>
              <a:t>Punnett</a:t>
            </a:r>
            <a:r>
              <a:rPr lang="en-CA" dirty="0" smtClean="0"/>
              <a:t> squares look at the theoretical probability that a child will inherit a trait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We use </a:t>
            </a:r>
            <a:r>
              <a:rPr lang="en-CA" b="1" dirty="0" smtClean="0">
                <a:solidFill>
                  <a:srgbClr val="00B050"/>
                </a:solidFill>
              </a:rPr>
              <a:t>pedigrees </a:t>
            </a:r>
            <a:r>
              <a:rPr lang="en-CA" dirty="0" smtClean="0"/>
              <a:t>to show inheritance of a disease/trait in a family</a:t>
            </a:r>
            <a:endParaRPr lang="en-CA" b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https://encrypted-tbn0.gstatic.com/images?q=tbn:ANd9GcQkYjzD2tJUgXxDGJFJjRGQW_y0qK0Xmk5bpkB6Fkx3NqqHJOz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4221088"/>
            <a:ext cx="3528392" cy="2211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9536" y="260649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/>
              <a:t>Pedigrees</a:t>
            </a:r>
            <a:endParaRPr lang="en-CA" sz="4800" b="1" dirty="0"/>
          </a:p>
        </p:txBody>
      </p:sp>
    </p:spTree>
    <p:extLst>
      <p:ext uri="{BB962C8B-B14F-4D97-AF65-F5344CB8AC3E}">
        <p14:creationId xmlns:p14="http://schemas.microsoft.com/office/powerpoint/2010/main" val="32386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7384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Pedigree Legend</a:t>
            </a:r>
            <a:endParaRPr lang="en-CA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" b="7558"/>
          <a:stretch/>
        </p:blipFill>
        <p:spPr bwMode="auto">
          <a:xfrm>
            <a:off x="5447928" y="1124746"/>
            <a:ext cx="4060320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71664" y="1196753"/>
            <a:ext cx="648072" cy="64176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3752" y="1387301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Male</a:t>
            </a:r>
            <a:endParaRPr lang="en-CA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99656" y="2198553"/>
            <a:ext cx="792088" cy="7920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3752" y="2539429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Female</a:t>
            </a:r>
            <a:endParaRPr lang="en-CA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91544" y="3849357"/>
            <a:ext cx="648072" cy="64176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87688" y="3774192"/>
            <a:ext cx="792088" cy="7920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>
            <a:stCxn id="10" idx="3"/>
            <a:endCxn id="11" idx="2"/>
          </p:cNvCxnSpPr>
          <p:nvPr/>
        </p:nvCxnSpPr>
        <p:spPr>
          <a:xfrm flipV="1">
            <a:off x="2639616" y="4170237"/>
            <a:ext cx="64807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23792" y="3699030"/>
            <a:ext cx="6053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Horizontal line between male and female indicates a mating</a:t>
            </a:r>
            <a:endParaRPr lang="en-CA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91544" y="5307520"/>
            <a:ext cx="648072" cy="641761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87688" y="5243714"/>
            <a:ext cx="792088" cy="792088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3792" y="5157193"/>
            <a:ext cx="6053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Shaded symbols stand for individuals with the trait being traced; they are the</a:t>
            </a:r>
            <a:r>
              <a:rPr lang="en-CA" sz="28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affected</a:t>
            </a:r>
            <a:r>
              <a:rPr lang="en-CA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ones. </a:t>
            </a:r>
            <a:endParaRPr lang="en-CA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81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7384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Pedigree</a:t>
            </a:r>
            <a:endParaRPr lang="en-CA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" b="7558"/>
          <a:stretch/>
        </p:blipFill>
        <p:spPr bwMode="auto">
          <a:xfrm>
            <a:off x="3544963" y="1164493"/>
            <a:ext cx="5101760" cy="307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0917" y="1164492"/>
            <a:ext cx="414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CA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8859" y="2251397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en-CA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5540" y="4748952"/>
            <a:ext cx="7740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400" dirty="0"/>
              <a:t>Which female(s) have inherited the disease?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dirty="0"/>
              <a:t>Which male(s) have inherited the disease?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dirty="0"/>
              <a:t>Is this disease dominant or recessive?</a:t>
            </a:r>
            <a:endParaRPr lang="en-CA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608859" y="340983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III</a:t>
            </a:r>
            <a:endParaRPr lang="en-CA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90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0468" y="548680"/>
            <a:ext cx="8646013" cy="354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43408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Pedigree Challenge!</a:t>
            </a:r>
            <a:endParaRPr lang="en-CA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72264" y="3140969"/>
            <a:ext cx="17641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2400" dirty="0"/>
              <a:t>D = normal</a:t>
            </a:r>
          </a:p>
          <a:p>
            <a:r>
              <a:rPr lang="en-CA" sz="2400" dirty="0"/>
              <a:t>d</a:t>
            </a:r>
            <a:r>
              <a:rPr lang="en-CA" sz="2400" dirty="0"/>
              <a:t> =  disease</a:t>
            </a:r>
            <a:endParaRPr lang="en-CA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207569" y="4093660"/>
          <a:ext cx="7488831" cy="265879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152128"/>
                <a:gridCol w="2807707"/>
                <a:gridCol w="1080725"/>
                <a:gridCol w="2448271"/>
              </a:tblGrid>
              <a:tr h="44313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Genotype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Genotype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3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3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3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3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#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3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90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0468" y="548680"/>
            <a:ext cx="8646013" cy="354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43408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Pedigree Challenge!</a:t>
            </a:r>
            <a:endParaRPr lang="en-CA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72264" y="3140969"/>
            <a:ext cx="17641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2400" dirty="0"/>
              <a:t>D = normal</a:t>
            </a:r>
          </a:p>
          <a:p>
            <a:r>
              <a:rPr lang="en-CA" sz="2400" dirty="0"/>
              <a:t>d</a:t>
            </a:r>
            <a:r>
              <a:rPr lang="en-CA" sz="2400" dirty="0"/>
              <a:t> =  disease</a:t>
            </a:r>
            <a:endParaRPr lang="en-CA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135561" y="4082576"/>
          <a:ext cx="7488831" cy="265879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152128"/>
                <a:gridCol w="2807707"/>
                <a:gridCol w="1080725"/>
                <a:gridCol w="2448271"/>
              </a:tblGrid>
              <a:tr h="44313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Genotype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Genotype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3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err="1" smtClean="0">
                          <a:effectLst/>
                        </a:rPr>
                        <a:t>Dd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dd</a:t>
                      </a: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3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err="1" smtClean="0">
                          <a:effectLst/>
                        </a:rPr>
                        <a:t>dd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err="1" smtClean="0">
                          <a:effectLst/>
                        </a:rPr>
                        <a:t>Dd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3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err="1" smtClean="0">
                          <a:effectLst/>
                        </a:rPr>
                        <a:t>dd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dd</a:t>
                      </a: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3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err="1" smtClean="0">
                          <a:effectLst/>
                        </a:rPr>
                        <a:t>Dd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#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err="1" smtClean="0">
                          <a:effectLst/>
                        </a:rPr>
                        <a:t>Dd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3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err="1" smtClean="0">
                          <a:effectLst/>
                        </a:rPr>
                        <a:t>dd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84032" y="836713"/>
            <a:ext cx="2088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r</a:t>
            </a:r>
            <a:r>
              <a:rPr lang="en-CA" sz="2400" dirty="0"/>
              <a:t>ecessive disease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70594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7 at 9.32.3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08"/>
          <a:stretch/>
        </p:blipFill>
        <p:spPr>
          <a:xfrm>
            <a:off x="1657672" y="181244"/>
            <a:ext cx="9144000" cy="5047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004" y="5376970"/>
            <a:ext cx="51977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State the missing phenotypes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Show how frank inherited CF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7 at 9.33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-1"/>
            <a:ext cx="8473992" cy="687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GB" dirty="0" smtClean="0"/>
              <a:t>Sex-linked diseases</a:t>
            </a:r>
            <a:endParaRPr lang="en-GB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73900"/>
            <a:ext cx="91440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Mutated alleles carried on sex chromosomes (usually X)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767632" y="5190403"/>
            <a:ext cx="2900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Haemophilia</a:t>
            </a:r>
            <a:endParaRPr lang="en-US" sz="3200" dirty="0"/>
          </a:p>
          <a:p>
            <a:pPr algn="ctr"/>
            <a:r>
              <a:rPr lang="en-US" sz="3200" dirty="0"/>
              <a:t>Red-green colour blindness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90630" y="2694316"/>
            <a:ext cx="2849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If the X chromosome usually carries the mutation, are males or females more likely to have sex-linked disorders??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Screen Shot 2016-10-03 at 1.16.4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t="28493" r="5321"/>
          <a:stretch/>
        </p:blipFill>
        <p:spPr>
          <a:xfrm>
            <a:off x="1696599" y="2104690"/>
            <a:ext cx="6290381" cy="424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2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– </a:t>
            </a:r>
            <a:r>
              <a:rPr lang="en-US" dirty="0" err="1" smtClean="0"/>
              <a:t>pg</a:t>
            </a:r>
            <a:r>
              <a:rPr lang="en-US" dirty="0" smtClean="0"/>
              <a:t> 183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23" y="1836269"/>
            <a:ext cx="8937045" cy="3286876"/>
          </a:xfrm>
        </p:spPr>
      </p:pic>
    </p:spTree>
    <p:extLst>
      <p:ext uri="{BB962C8B-B14F-4D97-AF65-F5344CB8AC3E}">
        <p14:creationId xmlns:p14="http://schemas.microsoft.com/office/powerpoint/2010/main" val="20546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03 at 1.30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01923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51000" y="1600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Colour 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8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03 at 1.3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0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5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03 at 1.31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05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6604" y="172537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vision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923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03 at 1.32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872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5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7996"/>
            <a:ext cx="8229600" cy="588816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 smtClean="0"/>
              <a:t>Show how it would be possible for a colour blind girl to occur.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03 at 1.32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8994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6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03 at 1.32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03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485</Words>
  <Application>Microsoft Macintosh PowerPoint</Application>
  <PresentationFormat>Widescreen</PresentationFormat>
  <Paragraphs>109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Times New Roman</vt:lpstr>
      <vt:lpstr>Arial</vt:lpstr>
      <vt:lpstr>Office Theme</vt:lpstr>
      <vt:lpstr>3.4 Inheritance</vt:lpstr>
      <vt:lpstr>Sex-linked diseases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Haemophilia</vt:lpstr>
      <vt:lpstr>PowerPoint Presentation</vt:lpstr>
      <vt:lpstr>Pedigree Legend</vt:lpstr>
      <vt:lpstr>Pedigree</vt:lpstr>
      <vt:lpstr>Pedigree Challenge!</vt:lpstr>
      <vt:lpstr>Pedigree Challenge!</vt:lpstr>
      <vt:lpstr>PowerPoint Presentation</vt:lpstr>
      <vt:lpstr>PowerPoint Presentation</vt:lpstr>
      <vt:lpstr>Q – pg 183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3.4 Inheritance</dc:title>
  <dc:creator>Thomas Kitwood</dc:creator>
  <cp:lastModifiedBy>Thomas Kitwood</cp:lastModifiedBy>
  <cp:revision>1</cp:revision>
  <dcterms:created xsi:type="dcterms:W3CDTF">2017-08-28T05:19:38Z</dcterms:created>
  <dcterms:modified xsi:type="dcterms:W3CDTF">2017-08-28T05:21:14Z</dcterms:modified>
</cp:coreProperties>
</file>