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43" r:id="rId3"/>
    <p:sldId id="344" r:id="rId4"/>
    <p:sldId id="345" r:id="rId5"/>
    <p:sldId id="346" r:id="rId6"/>
    <p:sldId id="348" r:id="rId7"/>
    <p:sldId id="349" r:id="rId8"/>
    <p:sldId id="347" r:id="rId9"/>
    <p:sldId id="350" r:id="rId10"/>
    <p:sldId id="356" r:id="rId11"/>
    <p:sldId id="351" r:id="rId12"/>
    <p:sldId id="357" r:id="rId13"/>
    <p:sldId id="359" r:id="rId14"/>
    <p:sldId id="360" r:id="rId15"/>
    <p:sldId id="354" r:id="rId16"/>
    <p:sldId id="355" r:id="rId17"/>
    <p:sldId id="352" r:id="rId18"/>
    <p:sldId id="362" r:id="rId19"/>
    <p:sldId id="316" r:id="rId20"/>
    <p:sldId id="361" r:id="rId21"/>
    <p:sldId id="363" r:id="rId22"/>
    <p:sldId id="364" r:id="rId23"/>
    <p:sldId id="323" r:id="rId24"/>
    <p:sldId id="324" r:id="rId25"/>
    <p:sldId id="325" r:id="rId26"/>
    <p:sldId id="326" r:id="rId27"/>
    <p:sldId id="365" r:id="rId28"/>
    <p:sldId id="367" r:id="rId29"/>
    <p:sldId id="371" r:id="rId30"/>
    <p:sldId id="3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0F3D-D749-1F4D-9AFC-EFD35E9B4301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812AA-7603-0C41-A6CA-07283EC8A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7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4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1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37C71-03ED-4548-AA36-8E8451ACFA07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3CE6-0818-C344-8C16-DA1A10BAE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Mehz7tCxjSE&amp;safe=activ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3.4 Inheritance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500" dirty="0" smtClean="0"/>
              <a:t>Mendel discovered the principles of inheritance with experiments in which large numbers of pea plants were crossed</a:t>
            </a:r>
          </a:p>
          <a:p>
            <a:pPr>
              <a:buFontTx/>
              <a:buChar char="-"/>
            </a:pPr>
            <a:r>
              <a:rPr lang="en-US" sz="1500" dirty="0" smtClean="0"/>
              <a:t>Gametes are haploid so contain one allele of each gene</a:t>
            </a:r>
          </a:p>
          <a:p>
            <a:pPr>
              <a:buFontTx/>
              <a:buChar char="-"/>
            </a:pPr>
            <a:r>
              <a:rPr lang="en-US" sz="1500" dirty="0" smtClean="0"/>
              <a:t>The two alleles of each gene separate into different haploid daughter nuclei during meiosis</a:t>
            </a:r>
          </a:p>
          <a:p>
            <a:pPr>
              <a:buFontTx/>
              <a:buChar char="-"/>
            </a:pPr>
            <a:r>
              <a:rPr lang="en-US" sz="1500" dirty="0" smtClean="0"/>
              <a:t>Fusion of gametes results in diploid zygotes with two alleles of each gene that may be the same allele or different alleles</a:t>
            </a:r>
          </a:p>
          <a:p>
            <a:pPr>
              <a:buFontTx/>
              <a:buChar char="-"/>
            </a:pPr>
            <a:r>
              <a:rPr lang="en-US" sz="1500" dirty="0" smtClean="0"/>
              <a:t>Dominant alleles mask the effects of recessive alleles but co-dominant alleles have joint effects</a:t>
            </a:r>
          </a:p>
          <a:p>
            <a:pPr>
              <a:buFontTx/>
              <a:buChar char="-"/>
            </a:pPr>
            <a:r>
              <a:rPr lang="en-US" sz="1500" dirty="0" smtClean="0"/>
              <a:t>Many genetic diseases in humans are due to recessive alleles</a:t>
            </a:r>
          </a:p>
          <a:p>
            <a:pPr>
              <a:buFontTx/>
              <a:buChar char="-"/>
            </a:pPr>
            <a:r>
              <a:rPr lang="en-US" sz="1500" dirty="0" smtClean="0"/>
              <a:t>Some genetic diseases are sex-lined </a:t>
            </a:r>
          </a:p>
          <a:p>
            <a:pPr>
              <a:buFontTx/>
              <a:buChar char="-"/>
            </a:pPr>
            <a:r>
              <a:rPr lang="en-US" sz="1500" dirty="0" smtClean="0"/>
              <a:t>The pattern of inheritance is different with sex-linked genes due to their location on the sex chromosome</a:t>
            </a:r>
          </a:p>
          <a:p>
            <a:pPr>
              <a:buFontTx/>
              <a:buChar char="-"/>
            </a:pPr>
            <a:r>
              <a:rPr lang="en-US" sz="1500" dirty="0" smtClean="0"/>
              <a:t>Many genetic diseases have been identified in humans but most are very rare</a:t>
            </a:r>
          </a:p>
          <a:p>
            <a:pPr>
              <a:buFontTx/>
              <a:buChar char="-"/>
            </a:pPr>
            <a:r>
              <a:rPr lang="en-US" sz="1500" dirty="0" smtClean="0"/>
              <a:t>Radiation and mutagenic chemicals increase mutation rate and can cause genetic disease and cancer</a:t>
            </a:r>
          </a:p>
          <a:p>
            <a:pPr>
              <a:buFontTx/>
              <a:buChar char="-"/>
            </a:pPr>
            <a:endParaRPr lang="en-US" sz="1500" dirty="0" smtClean="0"/>
          </a:p>
          <a:p>
            <a:pPr marL="0" indent="0">
              <a:buNone/>
            </a:pPr>
            <a:endParaRPr lang="en-US" sz="15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26187"/>
            <a:ext cx="4122615" cy="208396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" b="1" dirty="0" smtClean="0"/>
              <a:t>Applications:</a:t>
            </a:r>
          </a:p>
          <a:p>
            <a:pPr>
              <a:buFontTx/>
              <a:buChar char="-"/>
            </a:pPr>
            <a:r>
              <a:rPr lang="en-US" sz="1500" dirty="0" smtClean="0"/>
              <a:t>Inheritance of ABO blood groups </a:t>
            </a:r>
          </a:p>
          <a:p>
            <a:pPr>
              <a:buFontTx/>
              <a:buChar char="-"/>
            </a:pPr>
            <a:r>
              <a:rPr lang="en-US" sz="1500" dirty="0" smtClean="0"/>
              <a:t>Red-green colour blindness and </a:t>
            </a:r>
            <a:r>
              <a:rPr lang="en-US" sz="1500" dirty="0" err="1" smtClean="0"/>
              <a:t>haemophilia</a:t>
            </a:r>
            <a:r>
              <a:rPr lang="en-US" sz="1500" dirty="0" smtClean="0"/>
              <a:t> as examples of sex linked inheritance</a:t>
            </a:r>
          </a:p>
          <a:p>
            <a:pPr>
              <a:buFontTx/>
              <a:buChar char="-"/>
            </a:pPr>
            <a:r>
              <a:rPr lang="en-US" sz="1500" dirty="0" smtClean="0"/>
              <a:t>Consequences of radiation after nuclear bombing of Hiroshima and Nagasaki and the nuclear accidents at Chernobyl</a:t>
            </a:r>
            <a:endParaRPr lang="en-US" sz="15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2315032"/>
            <a:ext cx="4122615" cy="204203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5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500" dirty="0" smtClean="0"/>
              <a:t>Construction of </a:t>
            </a:r>
            <a:r>
              <a:rPr lang="en-US" sz="1500" dirty="0" err="1" smtClean="0"/>
              <a:t>Punnett</a:t>
            </a:r>
            <a:r>
              <a:rPr lang="en-US" sz="1500" dirty="0" smtClean="0"/>
              <a:t> grids for predicting the outcomes of monohybrid genetic crosses</a:t>
            </a:r>
          </a:p>
          <a:p>
            <a:pPr>
              <a:buFontTx/>
              <a:buChar char="-"/>
            </a:pPr>
            <a:r>
              <a:rPr lang="en-US" sz="1500" dirty="0" smtClean="0"/>
              <a:t>Comparison of predicted and actual outcomes of genetic crosses using real data</a:t>
            </a:r>
          </a:p>
          <a:p>
            <a:pPr>
              <a:buFontTx/>
              <a:buChar char="-"/>
            </a:pPr>
            <a:r>
              <a:rPr lang="en-US" sz="1500" dirty="0" smtClean="0"/>
              <a:t>Analysis of pedigree charts to deduce the pattern of inheritance of genetic diseases</a:t>
            </a:r>
          </a:p>
          <a:p>
            <a:pPr marL="0" indent="0">
              <a:buNone/>
            </a:pPr>
            <a:endParaRPr lang="en-US" sz="15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643227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Nature of science:</a:t>
            </a:r>
            <a:endParaRPr lang="en-US" sz="1800" b="1" dirty="0"/>
          </a:p>
          <a:p>
            <a:pPr>
              <a:buFontTx/>
              <a:buChar char="-"/>
            </a:pPr>
            <a:r>
              <a:rPr lang="en-US" sz="1800" dirty="0" smtClean="0"/>
              <a:t>Making quantitative measurements with replicates to ensure reliability: Mendel’s genetic crosses with pea plants generated numerical data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899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61" y="274638"/>
            <a:ext cx="3812767" cy="6240051"/>
          </a:xfrm>
        </p:spPr>
      </p:pic>
      <p:sp>
        <p:nvSpPr>
          <p:cNvPr id="5" name="Rectangle 4"/>
          <p:cNvSpPr/>
          <p:nvPr/>
        </p:nvSpPr>
        <p:spPr>
          <a:xfrm>
            <a:off x="2041742" y="1290181"/>
            <a:ext cx="1039661" cy="951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6522" y="2179529"/>
            <a:ext cx="1039661" cy="951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145" y="2342367"/>
            <a:ext cx="339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parental genotypes?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8983202" cy="6062598"/>
          </a:xfrm>
        </p:spPr>
      </p:pic>
      <p:sp>
        <p:nvSpPr>
          <p:cNvPr id="5" name="TextBox 4"/>
          <p:cNvSpPr txBox="1"/>
          <p:nvPr/>
        </p:nvSpPr>
        <p:spPr>
          <a:xfrm>
            <a:off x="2417524" y="6152570"/>
            <a:ext cx="73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Ratio: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3189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1. Homozygous dominant woman and heterozygous man have a baby. What are the chances (%) of having a baby with blue eyes?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2. My mum has blue eyes and my dad has brown eyes. Show how I ended up with blue eyes. </a:t>
            </a:r>
            <a:br>
              <a:rPr lang="en-US" sz="3600" dirty="0" smtClean="0"/>
            </a:br>
            <a:r>
              <a:rPr lang="en-US" sz="3600" dirty="0" smtClean="0"/>
              <a:t>What was the % chance?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60160" y="559559"/>
            <a:ext cx="114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Brown</a:t>
            </a:r>
          </a:p>
          <a:p>
            <a:r>
              <a:rPr lang="en-US" dirty="0" smtClean="0"/>
              <a:t>B = blue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8247" y="137786"/>
            <a:ext cx="104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70506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3.</a:t>
            </a:r>
          </a:p>
          <a:p>
            <a:endParaRPr lang="en-US" sz="3200" dirty="0"/>
          </a:p>
          <a:p>
            <a:r>
              <a:rPr lang="en-US" sz="3200" dirty="0" smtClean="0"/>
              <a:t>In </a:t>
            </a:r>
            <a:r>
              <a:rPr lang="en-US" sz="3200" dirty="0"/>
              <a:t>garden peas, purple flower color is dominant over white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2967335"/>
            <a:ext cx="82296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purebred </a:t>
            </a:r>
            <a:r>
              <a:rPr lang="en-US" sz="2800" dirty="0"/>
              <a:t>purple flowered plant is crossed with a </a:t>
            </a:r>
            <a:r>
              <a:rPr lang="en-US" sz="2800" dirty="0" smtClean="0"/>
              <a:t>white </a:t>
            </a:r>
            <a:r>
              <a:rPr lang="en-US" sz="2800" dirty="0"/>
              <a:t>flowered plant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What are the chances of having a plant with purple flowers?</a:t>
            </a:r>
          </a:p>
          <a:p>
            <a:endParaRPr lang="en-US" sz="2800" dirty="0"/>
          </a:p>
          <a:p>
            <a:r>
              <a:rPr lang="en-US" sz="2800" dirty="0" smtClean="0"/>
              <a:t>P = Purple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 = white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427934" y="313151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528"/>
            <a:ext cx="8229600" cy="55936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4.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Achondroplasia</a:t>
            </a:r>
            <a:r>
              <a:rPr lang="en-US" dirty="0"/>
              <a:t> is an inherited </a:t>
            </a:r>
            <a:r>
              <a:rPr lang="en-US" dirty="0" smtClean="0"/>
              <a:t>condition Adults </a:t>
            </a:r>
            <a:r>
              <a:rPr lang="en-US" dirty="0"/>
              <a:t>with </a:t>
            </a:r>
            <a:r>
              <a:rPr lang="en-US" dirty="0" err="1"/>
              <a:t>achondroplasia</a:t>
            </a:r>
            <a:r>
              <a:rPr lang="en-US" dirty="0"/>
              <a:t> are much shorter than average height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condition is controlled by a gene with two alleles.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dominant allele (</a:t>
            </a:r>
            <a:r>
              <a:rPr lang="en-US" b="1" dirty="0"/>
              <a:t>A</a:t>
            </a:r>
            <a:r>
              <a:rPr lang="en-US" dirty="0"/>
              <a:t>) </a:t>
            </a:r>
            <a:r>
              <a:rPr lang="en-US" dirty="0" smtClean="0"/>
              <a:t>codes for </a:t>
            </a:r>
            <a:r>
              <a:rPr lang="en-US" dirty="0"/>
              <a:t>shorter than average height and the recessive allele (</a:t>
            </a:r>
            <a:r>
              <a:rPr lang="en-US" b="1" dirty="0"/>
              <a:t>a</a:t>
            </a:r>
            <a:r>
              <a:rPr lang="en-US" dirty="0"/>
              <a:t>) codes for average height.</a:t>
            </a:r>
          </a:p>
          <a:p>
            <a:r>
              <a:rPr lang="en-US" dirty="0"/>
              <a:t>(a) Two parents both had </a:t>
            </a:r>
            <a:r>
              <a:rPr lang="en-US" dirty="0" err="1"/>
              <a:t>achondroplasia</a:t>
            </a:r>
            <a:r>
              <a:rPr lang="en-US" dirty="0"/>
              <a:t>. They had a child who grew up to be of average height.</a:t>
            </a:r>
          </a:p>
          <a:p>
            <a:r>
              <a:rPr lang="en-US" dirty="0"/>
              <a:t>Use a genetic diagram to </a:t>
            </a:r>
            <a:r>
              <a:rPr lang="en-US" dirty="0" smtClean="0"/>
              <a:t>show how. What was the % chance of having a child of average height?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27101" y="33820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80454"/>
            <a:ext cx="8213513" cy="2777353"/>
          </a:xfrm>
        </p:spPr>
      </p:pic>
      <p:sp>
        <p:nvSpPr>
          <p:cNvPr id="5" name="TextBox 4"/>
          <p:cNvSpPr txBox="1"/>
          <p:nvPr/>
        </p:nvSpPr>
        <p:spPr>
          <a:xfrm>
            <a:off x="3645074" y="4947780"/>
            <a:ext cx="90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8" y="1417637"/>
            <a:ext cx="8752293" cy="2766055"/>
          </a:xfrm>
        </p:spPr>
      </p:pic>
      <p:sp>
        <p:nvSpPr>
          <p:cNvPr id="5" name="TextBox 4"/>
          <p:cNvSpPr txBox="1"/>
          <p:nvPr/>
        </p:nvSpPr>
        <p:spPr>
          <a:xfrm>
            <a:off x="4133589" y="5486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8" y="470193"/>
            <a:ext cx="8914860" cy="3726025"/>
          </a:xfrm>
        </p:spPr>
      </p:pic>
      <p:sp>
        <p:nvSpPr>
          <p:cNvPr id="5" name="TextBox 4"/>
          <p:cNvSpPr txBox="1"/>
          <p:nvPr/>
        </p:nvSpPr>
        <p:spPr>
          <a:xfrm>
            <a:off x="5336088" y="529851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3" y="1600200"/>
            <a:ext cx="9031267" cy="4525963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one gene that codes for your blood group.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/>
              <a:t> alleles of the ABO blood group gene.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person has two of these alleles.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two dominant </a:t>
            </a:r>
            <a:r>
              <a:rPr lang="en-US" dirty="0" smtClean="0"/>
              <a:t>alleles – I</a:t>
            </a:r>
            <a:r>
              <a:rPr lang="en-US" baseline="30000" dirty="0" smtClean="0"/>
              <a:t>A</a:t>
            </a:r>
            <a:r>
              <a:rPr lang="en-US" dirty="0" smtClean="0"/>
              <a:t> and I</a:t>
            </a:r>
            <a:r>
              <a:rPr lang="en-US" baseline="30000" dirty="0" smtClean="0"/>
              <a:t>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one recessive </a:t>
            </a:r>
            <a:r>
              <a:rPr lang="en-US" dirty="0" smtClean="0"/>
              <a:t>allele –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I</a:t>
            </a:r>
            <a:r>
              <a:rPr lang="en-US" baseline="30000" dirty="0" smtClean="0"/>
              <a:t>A </a:t>
            </a:r>
            <a:r>
              <a:rPr lang="en-US" dirty="0" smtClean="0"/>
              <a:t>= A</a:t>
            </a:r>
            <a:endParaRPr lang="en-US" baseline="300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I</a:t>
            </a:r>
            <a:r>
              <a:rPr lang="en-US" baseline="30000" dirty="0" smtClean="0"/>
              <a:t>B</a:t>
            </a:r>
            <a:r>
              <a:rPr lang="en-US" dirty="0" smtClean="0"/>
              <a:t> = B</a:t>
            </a:r>
            <a:endParaRPr lang="en-US" baseline="300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err="1"/>
              <a:t>i</a:t>
            </a:r>
            <a:r>
              <a:rPr lang="en-US" dirty="0" smtClean="0"/>
              <a:t>   = 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Inheritance of blood groups</a:t>
            </a:r>
            <a:br>
              <a:rPr lang="en-US" dirty="0" smtClean="0"/>
            </a:br>
            <a:r>
              <a:rPr lang="en-US" dirty="0" smtClean="0"/>
              <a:t>(Co-</a:t>
            </a:r>
            <a:r>
              <a:rPr lang="en-US" dirty="0" err="1" smtClean="0"/>
              <a:t>dominace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5595" y="4509370"/>
            <a:ext cx="3682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30000" dirty="0" smtClean="0"/>
              <a:t>A</a:t>
            </a:r>
            <a:r>
              <a:rPr lang="en-US" sz="2000" dirty="0"/>
              <a:t> </a:t>
            </a:r>
            <a:r>
              <a:rPr lang="en-US" sz="2000" dirty="0" smtClean="0"/>
              <a:t>I</a:t>
            </a:r>
            <a:r>
              <a:rPr lang="en-US" sz="2000" baseline="30000" dirty="0" smtClean="0"/>
              <a:t>A </a:t>
            </a:r>
            <a:r>
              <a:rPr lang="en-US" sz="2000" dirty="0" smtClean="0"/>
              <a:t>=</a:t>
            </a:r>
            <a:endParaRPr lang="en-US" sz="2000" baseline="30000" dirty="0" smtClean="0"/>
          </a:p>
          <a:p>
            <a:r>
              <a:rPr lang="en-US" sz="2000" dirty="0" smtClean="0"/>
              <a:t>I</a:t>
            </a:r>
            <a:r>
              <a:rPr lang="en-US" sz="2000" baseline="30000" dirty="0" smtClean="0"/>
              <a:t>B</a:t>
            </a:r>
            <a:r>
              <a:rPr lang="en-US" sz="2000" dirty="0" smtClean="0"/>
              <a:t> I</a:t>
            </a:r>
            <a:r>
              <a:rPr lang="en-US" sz="2000" baseline="30000" dirty="0" smtClean="0"/>
              <a:t>B </a:t>
            </a:r>
            <a:r>
              <a:rPr lang="en-US" sz="2000" dirty="0" smtClean="0"/>
              <a:t>=</a:t>
            </a:r>
            <a:r>
              <a:rPr lang="en-US" sz="2000" baseline="30000" dirty="0" smtClean="0"/>
              <a:t> </a:t>
            </a:r>
          </a:p>
          <a:p>
            <a:r>
              <a:rPr lang="en-US" sz="2000" dirty="0"/>
              <a:t>I</a:t>
            </a:r>
            <a:r>
              <a:rPr lang="en-US" sz="2000" baseline="30000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I</a:t>
            </a:r>
            <a:r>
              <a:rPr lang="en-US" sz="2000" baseline="30000" dirty="0" smtClean="0"/>
              <a:t>B</a:t>
            </a:r>
            <a:r>
              <a:rPr lang="en-US" sz="2000" dirty="0" smtClean="0"/>
              <a:t> =</a:t>
            </a:r>
            <a:endParaRPr lang="en-US" sz="2000" baseline="30000" dirty="0" smtClean="0"/>
          </a:p>
          <a:p>
            <a:r>
              <a:rPr lang="en-US" sz="2000" dirty="0"/>
              <a:t>I</a:t>
            </a:r>
            <a:r>
              <a:rPr lang="en-US" sz="2000" baseline="30000" dirty="0"/>
              <a:t>A</a:t>
            </a:r>
            <a:r>
              <a:rPr lang="en-US" sz="2000" dirty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=</a:t>
            </a:r>
          </a:p>
          <a:p>
            <a:r>
              <a:rPr lang="en-US" sz="2000" dirty="0" smtClean="0"/>
              <a:t>I</a:t>
            </a:r>
            <a:r>
              <a:rPr lang="en-US" sz="2000" baseline="30000" dirty="0" smtClean="0"/>
              <a:t>B</a:t>
            </a:r>
            <a:r>
              <a:rPr lang="en-US" sz="2000" dirty="0" smtClean="0"/>
              <a:t> I =</a:t>
            </a:r>
            <a:endParaRPr lang="en-US" sz="2000" baseline="30000" dirty="0"/>
          </a:p>
          <a:p>
            <a:r>
              <a:rPr lang="en-US" sz="2000" dirty="0"/>
              <a:t>i</a:t>
            </a:r>
            <a:r>
              <a:rPr lang="en-US" sz="2000" dirty="0" smtClean="0"/>
              <a:t>i    =</a:t>
            </a:r>
            <a:endParaRPr lang="en-US" sz="2000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7764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713"/>
            <a:ext cx="8229600" cy="774412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GB" sz="4000" dirty="0" smtClean="0"/>
              <a:t>Co-dominance</a:t>
            </a:r>
            <a:endParaRPr lang="en-GB" sz="4000" dirty="0"/>
          </a:p>
        </p:txBody>
      </p:sp>
      <p:graphicFrame>
        <p:nvGraphicFramePr>
          <p:cNvPr id="3381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13711"/>
              </p:ext>
            </p:extLst>
          </p:nvPr>
        </p:nvGraphicFramePr>
        <p:xfrm>
          <a:off x="533400" y="1219200"/>
          <a:ext cx="8001000" cy="4800601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phenotype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genotype(s)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  </a:t>
                      </a: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endParaRPr kumimoji="0" lang="en-GB" sz="3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  </a:t>
                      </a: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endParaRPr kumimoji="0" lang="en-GB" sz="3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endParaRPr kumimoji="0" lang="en-GB" sz="3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9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10" y="313899"/>
            <a:ext cx="308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Gregor</a:t>
            </a:r>
            <a:r>
              <a:rPr lang="en-US" sz="3600" b="1" dirty="0" smtClean="0">
                <a:solidFill>
                  <a:srgbClr val="FF0000"/>
                </a:solidFill>
              </a:rPr>
              <a:t> Mendel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16169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1882-1884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9152" y="637064"/>
            <a:ext cx="3172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Loved gardening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Crossed pea plants and looked at the characteristics of the offspring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1000’s of trials/lots of data – he was one of the first scientists to do many repeats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Noticed that characteristics can skip a generation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Noticed that some characteristics are dominant and some are recessive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DID NOT know anything about DNA or genes</a:t>
            </a:r>
          </a:p>
        </p:txBody>
      </p:sp>
    </p:spTree>
    <p:extLst>
      <p:ext uri="{BB962C8B-B14F-4D97-AF65-F5344CB8AC3E}">
        <p14:creationId xmlns:p14="http://schemas.microsoft.com/office/powerpoint/2010/main" val="17979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3" y="0"/>
            <a:ext cx="9043791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Inheritance of blood groups(Co-dominance)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384"/>
            <a:ext cx="9170492" cy="5070844"/>
          </a:xfrm>
        </p:spPr>
      </p:pic>
    </p:spTree>
    <p:extLst>
      <p:ext uri="{BB962C8B-B14F-4D97-AF65-F5344CB8AC3E}">
        <p14:creationId xmlns:p14="http://schemas.microsoft.com/office/powerpoint/2010/main" val="15221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501042"/>
            <a:ext cx="8818324" cy="56251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 woman is homozygous for blood group A. She has a child with a man who has blood group O.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What is the % chance their child has blood group O?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29841" y="6263200"/>
            <a:ext cx="267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one for your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2" y="-205581"/>
            <a:ext cx="8599118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What’s the problem with giving someone the wrong blood group?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02" b="4154"/>
          <a:stretch/>
        </p:blipFill>
        <p:spPr>
          <a:xfrm>
            <a:off x="720246" y="701458"/>
            <a:ext cx="7703507" cy="5060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82" y="5761973"/>
            <a:ext cx="4323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Antigen A – acetyl-</a:t>
            </a:r>
            <a:r>
              <a:rPr lang="en-US" sz="2400" dirty="0" err="1" smtClean="0"/>
              <a:t>galactosamine</a:t>
            </a:r>
            <a:endParaRPr lang="en-US" sz="2400" dirty="0" smtClean="0"/>
          </a:p>
          <a:p>
            <a:r>
              <a:rPr lang="en-US" sz="2400" dirty="0" smtClean="0"/>
              <a:t>Antigen B - galactose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3300" y="5934670"/>
            <a:ext cx="4502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Which blood group is the universal donor?</a:t>
            </a:r>
          </a:p>
          <a:p>
            <a:r>
              <a:rPr lang="en-US" b="1" dirty="0">
                <a:solidFill>
                  <a:srgbClr val="FF0000"/>
                </a:solidFill>
              </a:rPr>
              <a:t>Which blood group is the universal </a:t>
            </a:r>
            <a:r>
              <a:rPr lang="en-US" b="1" dirty="0" smtClean="0">
                <a:solidFill>
                  <a:srgbClr val="FF0000"/>
                </a:solidFill>
              </a:rPr>
              <a:t>recipient?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GB" dirty="0"/>
              <a:t>Blood groups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39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Are parents able to have 4 children each with a different blood group?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How?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591888" y="6300592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 err="1">
                <a:latin typeface="Berlin Sans FB" pitchFamily="34" charset="0"/>
              </a:rPr>
              <a:t>I</a:t>
            </a:r>
            <a:r>
              <a:rPr lang="en-GB" baseline="30000" dirty="0" err="1">
                <a:latin typeface="Berlin Sans FB" pitchFamily="34" charset="0"/>
              </a:rPr>
              <a:t>A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aseline="30000" dirty="0">
                <a:latin typeface="Berlin Sans FB" pitchFamily="34" charset="0"/>
              </a:rPr>
              <a:t>  X </a:t>
            </a:r>
            <a:r>
              <a:rPr lang="en-GB" dirty="0" err="1">
                <a:latin typeface="Berlin Sans FB" pitchFamily="34" charset="0"/>
              </a:rPr>
              <a:t>I</a:t>
            </a:r>
            <a:r>
              <a:rPr lang="en-GB" baseline="30000" dirty="0" err="1">
                <a:latin typeface="Berlin Sans FB" pitchFamily="34" charset="0"/>
              </a:rPr>
              <a:t>B</a:t>
            </a:r>
            <a:r>
              <a:rPr lang="en-GB" dirty="0" err="1"/>
              <a:t>i</a:t>
            </a:r>
            <a:r>
              <a:rPr lang="en-GB" dirty="0"/>
              <a:t> </a:t>
            </a:r>
            <a:endParaRPr lang="en-GB" baseline="30000" dirty="0"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What do you predict?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85165"/>
              </p:ext>
            </p:extLst>
          </p:nvPr>
        </p:nvGraphicFramePr>
        <p:xfrm>
          <a:off x="457200" y="1120933"/>
          <a:ext cx="8340995" cy="5510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5292995"/>
              </a:tblGrid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Cross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Predicted outcome</a:t>
                      </a:r>
                      <a:endParaRPr lang="en-US" sz="3200" dirty="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Pure breeding parents one with 2 dominant alleles</a:t>
                      </a:r>
                      <a:r>
                        <a:rPr lang="en-US" sz="2000" baseline="0" dirty="0" smtClean="0"/>
                        <a:t> and one with 2 recessive alleles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Pure breeding parents with</a:t>
                      </a:r>
                      <a:r>
                        <a:rPr lang="en-US" sz="2000" baseline="0" dirty="0" smtClean="0"/>
                        <a:t> different co-dominant alleles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Two parents with</a:t>
                      </a:r>
                      <a:r>
                        <a:rPr lang="en-US" sz="2000" baseline="0" dirty="0" smtClean="0"/>
                        <a:t> one dominant and one recessive allele each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parent with one dominant and one recessive allele and a parent</a:t>
                      </a:r>
                      <a:r>
                        <a:rPr lang="en-US" sz="2000" baseline="0" dirty="0" smtClean="0"/>
                        <a:t> with 2 recessive alleles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0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3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What do you predict?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229961"/>
              </p:ext>
            </p:extLst>
          </p:nvPr>
        </p:nvGraphicFramePr>
        <p:xfrm>
          <a:off x="457200" y="1120933"/>
          <a:ext cx="8340995" cy="5510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5292995"/>
              </a:tblGrid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Cross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Predicted outcome</a:t>
                      </a:r>
                      <a:endParaRPr lang="en-US" sz="3200" dirty="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Pure breeding parents one with 2 dominant alleles</a:t>
                      </a:r>
                      <a:r>
                        <a:rPr lang="en-US" sz="2000" baseline="0" dirty="0" smtClean="0"/>
                        <a:t> and one with 2 recessive alleles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 offspring will</a:t>
                      </a:r>
                      <a:r>
                        <a:rPr lang="en-US" sz="2000" baseline="0" dirty="0" smtClean="0"/>
                        <a:t> have same character as parent with dominant allele (will carry recessive allele)</a:t>
                      </a:r>
                      <a:endParaRPr lang="en-US" sz="2000" dirty="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Pure breeding parents with</a:t>
                      </a:r>
                      <a:r>
                        <a:rPr lang="en-US" sz="2000" baseline="0" dirty="0" smtClean="0"/>
                        <a:t> different co-dominant alleles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All offspring will have the same character and the character will be different from both parents (will be a mixture of the two)</a:t>
                      </a:r>
                      <a:endParaRPr lang="en-US" sz="2000" dirty="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Two parents with</a:t>
                      </a:r>
                      <a:r>
                        <a:rPr lang="en-US" sz="2000" baseline="0" dirty="0" smtClean="0"/>
                        <a:t> one dominant and one recessive allele each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Three times as many offspring have the character of the parent with dominant alleles as the recessive</a:t>
                      </a:r>
                      <a:endParaRPr lang="en-US" sz="2000" dirty="0"/>
                    </a:p>
                  </a:txBody>
                  <a:tcPr/>
                </a:tc>
              </a:tr>
              <a:tr h="877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 parent with one dominant and one recessive allele and a parent</a:t>
                      </a:r>
                      <a:r>
                        <a:rPr lang="en-US" sz="2000" baseline="0" dirty="0" smtClean="0"/>
                        <a:t> with 2 recessive alleles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Equal proportions of offspring</a:t>
                      </a:r>
                      <a:r>
                        <a:rPr lang="en-US" sz="2000" baseline="0" dirty="0" smtClean="0"/>
                        <a:t> with the character of an individual with a dominant allele and the character of an individual with recessive alleles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9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GB" dirty="0" smtClean="0"/>
              <a:t>Recessive Diseases (cystic fibrosis)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3900"/>
            <a:ext cx="9144000" cy="5334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Most diseases caused by a mutation of </a:t>
            </a:r>
            <a:r>
              <a:rPr lang="en-GB" sz="2400" dirty="0"/>
              <a:t> </a:t>
            </a:r>
            <a:r>
              <a:rPr lang="en-GB" sz="2400" dirty="0" smtClean="0"/>
              <a:t>a recessive CFTR (autosomal genes (not on sex chromosomes))</a:t>
            </a:r>
          </a:p>
          <a:p>
            <a:pPr>
              <a:buFontTx/>
              <a:buChar char="-"/>
            </a:pPr>
            <a:r>
              <a:rPr lang="en-GB" sz="2400" dirty="0" smtClean="0"/>
              <a:t>Disease in individuals without dominant allele</a:t>
            </a:r>
          </a:p>
          <a:p>
            <a:pPr>
              <a:buFontTx/>
              <a:buChar char="-"/>
            </a:pPr>
            <a:r>
              <a:rPr lang="en-GB" sz="2400" dirty="0" smtClean="0"/>
              <a:t>Have two copies of the recessive allele</a:t>
            </a:r>
            <a:endParaRPr lang="en-GB" sz="2400" dirty="0"/>
          </a:p>
        </p:txBody>
      </p:sp>
      <p:pic>
        <p:nvPicPr>
          <p:cNvPr id="2" name="Picture 1" descr="autosomalrecessiveinheritan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" y="3294272"/>
            <a:ext cx="4295683" cy="3406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0040" y="3294272"/>
            <a:ext cx="25711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they have one dominant allele and one recessive allele they are able to pass on that disease to offspring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CARRIER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6 at 2.4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GB" dirty="0" smtClean="0"/>
              <a:t>Dominant Diseases (Huntington’s)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3900"/>
            <a:ext cx="9144000" cy="5334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Some diseases caused by a </a:t>
            </a:r>
            <a:r>
              <a:rPr lang="en-GB" sz="2400" dirty="0"/>
              <a:t>d</a:t>
            </a:r>
            <a:r>
              <a:rPr lang="en-GB" sz="2400" dirty="0" smtClean="0"/>
              <a:t>ominant allele (HTT) of autosomal genes</a:t>
            </a:r>
          </a:p>
          <a:p>
            <a:pPr>
              <a:buFontTx/>
              <a:buChar char="-"/>
            </a:pPr>
            <a:r>
              <a:rPr lang="en-GB" sz="2400" dirty="0" smtClean="0"/>
              <a:t>One copy of the mutated allele give a person the disease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4650" y="2680570"/>
            <a:ext cx="803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how two parents could have a 50% chance of having a child </a:t>
            </a:r>
            <a:r>
              <a:rPr lang="en-US" smtClean="0"/>
              <a:t>with Huntington’s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467627" y="3206164"/>
            <a:ext cx="3050043" cy="3157058"/>
            <a:chOff x="2467627" y="3206164"/>
            <a:chExt cx="3050043" cy="3157058"/>
          </a:xfrm>
        </p:grpSpPr>
        <p:sp>
          <p:nvSpPr>
            <p:cNvPr id="5" name="TextBox 4"/>
            <p:cNvSpPr txBox="1"/>
            <p:nvPr/>
          </p:nvSpPr>
          <p:spPr>
            <a:xfrm>
              <a:off x="3983276" y="3569918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Hh</a:t>
              </a:r>
              <a:r>
                <a:rPr lang="en-US" dirty="0" smtClean="0"/>
                <a:t>       x       </a:t>
              </a:r>
              <a:r>
                <a:rPr lang="en-US" dirty="0" err="1" smtClean="0"/>
                <a:t>hh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3991" y="322899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Mum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7901" y="3206164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</a:t>
              </a:r>
              <a:r>
                <a:rPr lang="en-US" smtClean="0"/>
                <a:t>ad</a:t>
              </a: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356975" y="4334005"/>
              <a:ext cx="0" cy="2029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55134" y="4334005"/>
              <a:ext cx="0" cy="20292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67627" y="4960014"/>
              <a:ext cx="2580362" cy="503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67627" y="5629551"/>
              <a:ext cx="2580362" cy="503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61278" y="5098084"/>
              <a:ext cx="1105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61278" y="5767621"/>
              <a:ext cx="732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59614" y="4500250"/>
              <a:ext cx="1058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30408" y="4500250"/>
              <a:ext cx="124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88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Huntington disease is a genetic disorder is caused my a faulty dominant allele (H).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 heterozygous male has a child with a homozygous recessive female. What is the % chance of them having a child with no Huntington’s phenotype?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91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2.1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6800" cy="6373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440" y="6448752"/>
            <a:ext cx="99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Mendel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1009" y="5502628"/>
            <a:ext cx="1432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3:1 ratio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5" y="172233"/>
            <a:ext cx="8742146" cy="6685767"/>
          </a:xfrm>
        </p:spPr>
      </p:pic>
    </p:spTree>
    <p:extLst>
      <p:ext uri="{BB962C8B-B14F-4D97-AF65-F5344CB8AC3E}">
        <p14:creationId xmlns:p14="http://schemas.microsoft.com/office/powerpoint/2010/main" val="18853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17506"/>
            <a:ext cx="8128000" cy="2667000"/>
          </a:xfrm>
          <a:prstGeom prst="rect">
            <a:avLst/>
          </a:prstGeom>
        </p:spPr>
      </p:pic>
      <p:pic>
        <p:nvPicPr>
          <p:cNvPr id="5" name="Picture 4" descr="Screen Shot 2016-09-19 at 2.17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/>
          <a:stretch/>
        </p:blipFill>
        <p:spPr>
          <a:xfrm>
            <a:off x="0" y="97076"/>
            <a:ext cx="5831538" cy="392043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7603299" y="4017506"/>
            <a:ext cx="981901" cy="284049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855" y="1628384"/>
            <a:ext cx="25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not perfect 3:1?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Why is it important to have lots of repeats?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" y="1417638"/>
            <a:ext cx="51786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22521" y="2787474"/>
            <a:ext cx="3864279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Life Cycle</a:t>
            </a:r>
          </a:p>
          <a:p>
            <a:endParaRPr lang="en-US" dirty="0"/>
          </a:p>
          <a:p>
            <a:r>
              <a:rPr lang="en-US" dirty="0" smtClean="0"/>
              <a:t>Meiosis halves the number of chromosomes (haploid) when forming gametes. </a:t>
            </a:r>
            <a:r>
              <a:rPr lang="en-US" b="1" u="sng" dirty="0" smtClean="0"/>
              <a:t>Segregation</a:t>
            </a:r>
            <a:r>
              <a:rPr lang="en-US" dirty="0" smtClean="0"/>
              <a:t> of alleles.</a:t>
            </a:r>
          </a:p>
          <a:p>
            <a:endParaRPr lang="en-US" dirty="0" smtClean="0"/>
          </a:p>
          <a:p>
            <a:r>
              <a:rPr lang="en-US" dirty="0" smtClean="0"/>
              <a:t>Fertilisation restores the number of chromosomes (diploid) for the next generation. The zygote will contain one copy of each allele from each parent</a:t>
            </a:r>
          </a:p>
          <a:p>
            <a:endParaRPr lang="en-US" dirty="0"/>
          </a:p>
          <a:p>
            <a:r>
              <a:rPr lang="en-US" dirty="0" smtClean="0"/>
              <a:t>In sexually reproducing organisms the next generation will inherit genes (2 alleles) from two parents.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793" r="-28793"/>
          <a:stretch>
            <a:fillRect/>
          </a:stretch>
        </p:blipFill>
        <p:spPr>
          <a:xfrm>
            <a:off x="-146573" y="424951"/>
            <a:ext cx="11133483" cy="6122987"/>
          </a:xfrm>
        </p:spPr>
      </p:pic>
      <p:sp>
        <p:nvSpPr>
          <p:cNvPr id="3" name="TextBox 2"/>
          <p:cNvSpPr txBox="1"/>
          <p:nvPr/>
        </p:nvSpPr>
        <p:spPr>
          <a:xfrm>
            <a:off x="0" y="2102504"/>
            <a:ext cx="2720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Chromosomes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 alleles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8606"/>
            <a:ext cx="25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name of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Locus for characteristic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2.1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137"/>
            <a:ext cx="905510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5892" y="5923817"/>
            <a:ext cx="635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Allele - A different form of the same gene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787025" y="626301"/>
            <a:ext cx="1803748" cy="31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69951" y="2252652"/>
            <a:ext cx="1803748" cy="636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87025" y="4361145"/>
            <a:ext cx="1803748" cy="31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85151" y="598409"/>
            <a:ext cx="359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Allele for characteristic from male parent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4921" y="4361145"/>
            <a:ext cx="3758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Allele for characteristic from female parent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10620" y="2243060"/>
            <a:ext cx="22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Locus </a:t>
            </a:r>
            <a:r>
              <a:rPr lang="en-US" smtClean="0"/>
              <a:t>for characteristic gene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88499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Dominant and Recessive Alleles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474" y="274639"/>
            <a:ext cx="4102273" cy="71491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Co-dominant Alleles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Screen Shot 2016-09-19 at 2.17.3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" r="32338"/>
          <a:stretch/>
        </p:blipFill>
        <p:spPr>
          <a:xfrm>
            <a:off x="0" y="1600200"/>
            <a:ext cx="3945699" cy="4346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44" y="846138"/>
            <a:ext cx="4348389" cy="5946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5540" y="1227551"/>
            <a:ext cx="876822" cy="372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63222" y="1966586"/>
            <a:ext cx="247388" cy="2755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14159" y="2033912"/>
            <a:ext cx="247388" cy="2755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69072" y="2309485"/>
            <a:ext cx="441538" cy="299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35036" y="3447996"/>
            <a:ext cx="930059" cy="347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49753" y="4993603"/>
            <a:ext cx="411793" cy="29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7493" y="4993602"/>
            <a:ext cx="411793" cy="29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08262" y="5857483"/>
            <a:ext cx="411793" cy="29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7493" y="5846730"/>
            <a:ext cx="411793" cy="29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55757" y="4262027"/>
            <a:ext cx="411793" cy="29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71712" y="4262026"/>
            <a:ext cx="411793" cy="29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67402" y="4993602"/>
            <a:ext cx="411793" cy="2902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7402" y="5800323"/>
            <a:ext cx="411793" cy="29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6855649" y="1315903"/>
            <a:ext cx="9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 smtClean="0"/>
              <a:t>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58299" y="132951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40134" y="2554045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00915" y="3521772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50579" y="3517998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00501" y="350770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76096" y="4185075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74150" y="495408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5263444" y="5873367"/>
            <a:ext cx="9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 smtClean="0"/>
              <a:t>w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7346198" y="4185702"/>
            <a:ext cx="9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 smtClean="0"/>
              <a:t>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77608" y="4706087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54026" y="5623588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29" y="4796783"/>
            <a:ext cx="59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/>
              <a:t>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90056" y="5646918"/>
            <a:ext cx="7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r>
              <a:rPr lang="en-US" dirty="0" smtClean="0"/>
              <a:t>C</a:t>
            </a:r>
            <a:r>
              <a:rPr lang="en-US" baseline="30000" dirty="0"/>
              <a:t>W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246323" y="112734"/>
            <a:ext cx="50104" cy="6679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0937" y="6313118"/>
            <a:ext cx="374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What will a dominant allele produce?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1600200"/>
            <a:ext cx="8743168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Genotype</a:t>
            </a:r>
            <a:r>
              <a:rPr lang="en-US" sz="2800" dirty="0" smtClean="0"/>
              <a:t> – Combination of genes an organism possesses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Phenotype</a:t>
            </a:r>
            <a:r>
              <a:rPr lang="en-US" sz="2800" dirty="0" smtClean="0"/>
              <a:t> – Description of the physical characteristics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Heterozygous</a:t>
            </a:r>
            <a:r>
              <a:rPr lang="en-US" sz="2800" dirty="0" smtClean="0"/>
              <a:t> – One dominant and once recessive allele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Homozygous</a:t>
            </a:r>
            <a:r>
              <a:rPr lang="en-US" sz="2800" dirty="0" smtClean="0"/>
              <a:t> – Both alleles are the same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Purebred</a:t>
            </a:r>
            <a:r>
              <a:rPr lang="en-US" sz="2800" dirty="0" smtClean="0"/>
              <a:t> – Organism where both </a:t>
            </a:r>
            <a:r>
              <a:rPr lang="en-US" sz="2800" dirty="0"/>
              <a:t>alleles are the </a:t>
            </a:r>
            <a:r>
              <a:rPr lang="en-US" sz="2800" dirty="0" smtClean="0"/>
              <a:t>same for a particular characteristic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Hybrid</a:t>
            </a:r>
            <a:r>
              <a:rPr lang="en-US" sz="2800" dirty="0" smtClean="0"/>
              <a:t> – Organism where one </a:t>
            </a:r>
            <a:r>
              <a:rPr lang="en-US" sz="2800" dirty="0"/>
              <a:t>dominant and once recessive </a:t>
            </a:r>
            <a:r>
              <a:rPr lang="en-US" sz="2800" dirty="0" smtClean="0"/>
              <a:t>allele are present for a characteristic</a:t>
            </a: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1142</Words>
  <Application>Microsoft Macintosh PowerPoint</Application>
  <PresentationFormat>On-screen Show (4:3)</PresentationFormat>
  <Paragraphs>187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Berlin Sans FB</vt:lpstr>
      <vt:lpstr>Calibri</vt:lpstr>
      <vt:lpstr>Monotype Sorts</vt:lpstr>
      <vt:lpstr>Arial</vt:lpstr>
      <vt:lpstr>Office Theme</vt:lpstr>
      <vt:lpstr>3.4 Inheritance</vt:lpstr>
      <vt:lpstr>PowerPoint Presentation</vt:lpstr>
      <vt:lpstr>PowerPoint Presentation</vt:lpstr>
      <vt:lpstr>PowerPoint Presentation</vt:lpstr>
      <vt:lpstr>Inheritance</vt:lpstr>
      <vt:lpstr>PowerPoint Presentation</vt:lpstr>
      <vt:lpstr>Locus for characteristic gene</vt:lpstr>
      <vt:lpstr>Dominant and Recessive Alleles</vt:lpstr>
      <vt:lpstr>Key Terms</vt:lpstr>
      <vt:lpstr>PowerPoint Presentation</vt:lpstr>
      <vt:lpstr>PowerPoint Presentation</vt:lpstr>
      <vt:lpstr>1. Homozygous dominant woman and heterozygous man have a baby. What are the chances (%) of having a baby with blue eyes?  2. My mum has blue eyes and my dad has brown eyes. Show how I ended up with blue eyes.  What was the % chance? </vt:lpstr>
      <vt:lpstr>PowerPoint Presentation</vt:lpstr>
      <vt:lpstr>PowerPoint Presentation</vt:lpstr>
      <vt:lpstr>PowerPoint Presentation</vt:lpstr>
      <vt:lpstr>PowerPoint Presentation</vt:lpstr>
      <vt:lpstr> </vt:lpstr>
      <vt:lpstr>Inheritance of blood groups (Co-dominace)</vt:lpstr>
      <vt:lpstr>Co-dominance</vt:lpstr>
      <vt:lpstr>Inheritance of blood groups(Co-dominance)</vt:lpstr>
      <vt:lpstr>PowerPoint Presentation</vt:lpstr>
      <vt:lpstr>What’s the problem with giving someone the wrong blood group?</vt:lpstr>
      <vt:lpstr>Blood groups</vt:lpstr>
      <vt:lpstr>What do you predict?</vt:lpstr>
      <vt:lpstr>What do you predict?</vt:lpstr>
      <vt:lpstr>Recessive Diseases (cystic fibrosis)</vt:lpstr>
      <vt:lpstr>PowerPoint Presentation</vt:lpstr>
      <vt:lpstr>Dominant Diseases (Huntington’s)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Meiosis</dc:title>
  <dc:creator>Teacher</dc:creator>
  <cp:lastModifiedBy>Thomas Kitwood</cp:lastModifiedBy>
  <cp:revision>121</cp:revision>
  <dcterms:created xsi:type="dcterms:W3CDTF">2015-05-04T07:32:07Z</dcterms:created>
  <dcterms:modified xsi:type="dcterms:W3CDTF">2017-08-28T05:22:22Z</dcterms:modified>
</cp:coreProperties>
</file>