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303" r:id="rId3"/>
    <p:sldId id="305" r:id="rId4"/>
    <p:sldId id="258" r:id="rId5"/>
    <p:sldId id="284" r:id="rId6"/>
    <p:sldId id="282" r:id="rId7"/>
    <p:sldId id="291" r:id="rId8"/>
    <p:sldId id="293" r:id="rId9"/>
    <p:sldId id="292" r:id="rId10"/>
    <p:sldId id="287" r:id="rId11"/>
    <p:sldId id="288" r:id="rId12"/>
    <p:sldId id="289" r:id="rId13"/>
    <p:sldId id="260" r:id="rId14"/>
    <p:sldId id="270" r:id="rId15"/>
    <p:sldId id="294" r:id="rId16"/>
    <p:sldId id="266" r:id="rId17"/>
    <p:sldId id="306" r:id="rId18"/>
    <p:sldId id="295" r:id="rId19"/>
    <p:sldId id="267" r:id="rId20"/>
    <p:sldId id="268" r:id="rId21"/>
    <p:sldId id="296" r:id="rId22"/>
    <p:sldId id="297" r:id="rId23"/>
    <p:sldId id="298" r:id="rId24"/>
    <p:sldId id="299" r:id="rId25"/>
    <p:sldId id="300" r:id="rId26"/>
    <p:sldId id="301" r:id="rId27"/>
    <p:sldId id="307" r:id="rId28"/>
    <p:sldId id="271" r:id="rId29"/>
    <p:sldId id="272" r:id="rId30"/>
    <p:sldId id="308" r:id="rId31"/>
    <p:sldId id="309" r:id="rId32"/>
    <p:sldId id="310" r:id="rId33"/>
    <p:sldId id="275" r:id="rId34"/>
    <p:sldId id="311" r:id="rId35"/>
    <p:sldId id="277" r:id="rId36"/>
    <p:sldId id="279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48" autoAdjust="0"/>
  </p:normalViewPr>
  <p:slideViewPr>
    <p:cSldViewPr snapToGrid="0" snapToObjects="1">
      <p:cViewPr varScale="1">
        <p:scale>
          <a:sx n="101" d="100"/>
          <a:sy n="101" d="100"/>
        </p:scale>
        <p:origin x="-109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09FD-8B75-7E4B-9BD6-55FC031932B4}" type="datetimeFigureOut">
              <a:rPr lang="en-US" smtClean="0"/>
              <a:t>24/5/17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BF6C-3254-644D-A2DE-E939C4926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Chromosomes from mother and father. Similar but</a:t>
            </a:r>
            <a:r>
              <a:rPr lang="en-US" baseline="0" dirty="0" smtClean="0"/>
              <a:t> not identical. Each carries the same genes in the same order, but may have different alleles for each trait.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Alleles are different in each egg and sperm</a:t>
            </a:r>
          </a:p>
          <a:p>
            <a:r>
              <a:rPr lang="en-US" dirty="0" smtClean="0"/>
              <a:t>Gets more complicated than</a:t>
            </a:r>
            <a:r>
              <a:rPr lang="en-US" baseline="0" dirty="0" smtClean="0"/>
              <a:t> that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72B1-3012-3749-A54B-253D9B1A4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haploid</a:t>
            </a:r>
            <a:r>
              <a:rPr lang="en-US" baseline="0" dirty="0" smtClean="0"/>
              <a:t> cell you only get one chromosome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5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5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5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Still one</a:t>
            </a:r>
            <a:r>
              <a:rPr lang="en-US" baseline="0" dirty="0" smtClean="0"/>
              <a:t> chromosome – just made of 1 chromatid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Chromosomes randomly align on the </a:t>
            </a:r>
            <a:r>
              <a:rPr lang="en-US" dirty="0" err="1" smtClean="0"/>
              <a:t>centre</a:t>
            </a:r>
            <a:r>
              <a:rPr lang="en-US" dirty="0" smtClean="0"/>
              <a:t> of the cell </a:t>
            </a:r>
          </a:p>
          <a:p>
            <a:pPr marL="0" indent="0" algn="ctr">
              <a:buNone/>
            </a:pPr>
            <a:r>
              <a:rPr lang="en-US" dirty="0" smtClean="0"/>
              <a:t>Then pulled to different poles during Anaphase I</a:t>
            </a:r>
          </a:p>
          <a:p>
            <a:pPr marL="0" indent="0" algn="ctr">
              <a:buNone/>
            </a:pPr>
            <a:r>
              <a:rPr lang="en-US" dirty="0" smtClean="0"/>
              <a:t>Could be either of the chromosomes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F6C-3254-644D-A2DE-E939C49264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2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D7F9-19B3-4B46-A8D4-9863C89214C6}" type="datetimeFigureOut">
              <a:rPr lang="en-US" smtClean="0"/>
              <a:t>24/5/17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0823-ADE2-D147-9038-8D1F4D197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enC385R0w&amp;t=58s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bzY9e-YQqI" TargetMode="Externa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3.3 Meiosis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152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One diploid nucleus divides by meiosis to produce four haploid nuclei </a:t>
            </a:r>
          </a:p>
          <a:p>
            <a:pPr>
              <a:buFontTx/>
              <a:buChar char="-"/>
            </a:pPr>
            <a:r>
              <a:rPr lang="en-US" sz="1600" dirty="0" smtClean="0"/>
              <a:t>The halving of the chromosome number allows a sexual life cycle with fusion of gametes</a:t>
            </a:r>
          </a:p>
          <a:p>
            <a:pPr>
              <a:buFontTx/>
              <a:buChar char="-"/>
            </a:pPr>
            <a:r>
              <a:rPr lang="en-US" sz="1600" dirty="0" smtClean="0"/>
              <a:t>DNA is replicated before meiosis so that all chromosomes consist of two site chromatids</a:t>
            </a:r>
          </a:p>
          <a:p>
            <a:pPr>
              <a:buFontTx/>
              <a:buChar char="-"/>
            </a:pPr>
            <a:r>
              <a:rPr lang="en-US" sz="1600" dirty="0" smtClean="0"/>
              <a:t>The early stages of meiosis involve pairing of homologous chromosomes and crossing over followed by condensation</a:t>
            </a:r>
          </a:p>
          <a:p>
            <a:pPr>
              <a:buFontTx/>
              <a:buChar char="-"/>
            </a:pPr>
            <a:r>
              <a:rPr lang="en-US" sz="1600" dirty="0" smtClean="0"/>
              <a:t>Orientation of pairs of homologous chromosomes prior to separation is random </a:t>
            </a:r>
          </a:p>
          <a:p>
            <a:pPr>
              <a:buFontTx/>
              <a:buChar char="-"/>
            </a:pPr>
            <a:r>
              <a:rPr lang="en-US" sz="1600" dirty="0" smtClean="0"/>
              <a:t>Separation of pairs of homologous chromosomes in the first division of meiosis halves the chromosome number</a:t>
            </a:r>
          </a:p>
          <a:p>
            <a:pPr>
              <a:buFontTx/>
              <a:buChar char="-"/>
            </a:pPr>
            <a:r>
              <a:rPr lang="en-US" sz="1600" dirty="0" smtClean="0"/>
              <a:t>Crossing over and random orientation promotes genetic variation</a:t>
            </a:r>
          </a:p>
          <a:p>
            <a:pPr>
              <a:buFontTx/>
              <a:buChar char="-"/>
            </a:pPr>
            <a:r>
              <a:rPr lang="en-US" sz="1600" dirty="0" smtClean="0"/>
              <a:t>Fusion of gametes from different parents promotes genetic variation </a:t>
            </a:r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7"/>
            <a:ext cx="4122615" cy="3167179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Non-disjunction can cause Down’s syndrome and other chromosome abnormalities. Studies showing age of parents influences chances of non-disjunction</a:t>
            </a:r>
          </a:p>
          <a:p>
            <a:pPr>
              <a:buFontTx/>
              <a:buChar char="-"/>
            </a:pPr>
            <a:r>
              <a:rPr lang="en-US" sz="1800" dirty="0" smtClean="0"/>
              <a:t>Methods use to obtain cells for karyotype analysis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3336052"/>
            <a:ext cx="4122615" cy="128957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Drawing diagrams to show the stages of meiosis resulting in the formation of four haploid cells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779934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Making careful observations: meiosis was discovered by microscope examination of dividing germ-line cells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1583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Before Meiosis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361"/>
            <a:ext cx="8686800" cy="5687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Meiosis is a normal diploid body cell dividing to form 4 haploid sex cells.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diploid body cell will contain all chromosomes from both parents.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404" y="4836649"/>
            <a:ext cx="13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0805" y="4890905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3963" y="4479186"/>
            <a:ext cx="10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6558" y="5025271"/>
            <a:ext cx="10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6558" y="4112153"/>
            <a:ext cx="10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6558" y="5565037"/>
            <a:ext cx="10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Gamete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3798" y="5021315"/>
            <a:ext cx="11441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4723478" y="4663852"/>
            <a:ext cx="1600485" cy="474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4723478" y="5156477"/>
            <a:ext cx="1623080" cy="53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 flipV="1">
            <a:off x="4723478" y="4296819"/>
            <a:ext cx="1623080" cy="778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>
            <a:off x="4723478" y="5260237"/>
            <a:ext cx="162308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950" y="5380371"/>
            <a:ext cx="186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replicated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Before Meiosis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5518"/>
            <a:ext cx="3968898" cy="5687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DNA replicated so chromosomes consist of 2 chromatids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Sister chromatids are identical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chromos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57" y="1921275"/>
            <a:ext cx="4686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Before Meiosis begins</a:t>
            </a:r>
            <a:endParaRPr lang="en-US" dirty="0"/>
          </a:p>
        </p:txBody>
      </p:sp>
      <p:pic>
        <p:nvPicPr>
          <p:cNvPr id="4" name="Picture 3" descr="mg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784"/>
            <a:ext cx="3641973" cy="2495635"/>
          </a:xfrm>
          <a:prstGeom prst="rect">
            <a:avLst/>
          </a:prstGeom>
        </p:spPr>
      </p:pic>
      <p:pic>
        <p:nvPicPr>
          <p:cNvPr id="6" name="Picture 5" descr="karyotype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57" y="2170632"/>
            <a:ext cx="4550443" cy="468736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41973" y="3104622"/>
            <a:ext cx="1139716" cy="2822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Meiosis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>
          <a:xfrm>
            <a:off x="457200" y="2746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Meiosis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029" y="643969"/>
            <a:ext cx="9442125" cy="60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Meiosis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2" y="1170700"/>
            <a:ext cx="3968898" cy="5687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Prophase I</a:t>
            </a:r>
          </a:p>
          <a:p>
            <a:pPr marL="0" indent="0" algn="ctr">
              <a:buNone/>
            </a:pPr>
            <a:r>
              <a:rPr lang="en-US" dirty="0" smtClean="0"/>
              <a:t>Metaphase I</a:t>
            </a:r>
          </a:p>
          <a:p>
            <a:pPr marL="0" indent="0" algn="ctr">
              <a:buNone/>
            </a:pPr>
            <a:r>
              <a:rPr lang="en-US" dirty="0" smtClean="0"/>
              <a:t>Anaphase I</a:t>
            </a:r>
          </a:p>
          <a:p>
            <a:pPr marL="0" indent="0" algn="ctr">
              <a:buNone/>
            </a:pPr>
            <a:r>
              <a:rPr lang="en-US" dirty="0" err="1" smtClean="0"/>
              <a:t>Telophase</a:t>
            </a:r>
            <a:r>
              <a:rPr lang="en-US" dirty="0" smtClean="0"/>
              <a:t> I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cytokinesis</a:t>
            </a:r>
          </a:p>
          <a:p>
            <a:pPr marL="0" indent="0" algn="ctr">
              <a:buNone/>
            </a:pPr>
            <a:r>
              <a:rPr lang="en-US" dirty="0" smtClean="0"/>
              <a:t>Prophase II</a:t>
            </a:r>
          </a:p>
          <a:p>
            <a:pPr marL="0" indent="0" algn="ctr">
              <a:buNone/>
            </a:pPr>
            <a:r>
              <a:rPr lang="en-US" dirty="0" smtClean="0"/>
              <a:t>Metaphase II</a:t>
            </a:r>
          </a:p>
          <a:p>
            <a:pPr marL="0" indent="0" algn="ctr">
              <a:buNone/>
            </a:pPr>
            <a:r>
              <a:rPr lang="en-US" dirty="0" smtClean="0"/>
              <a:t>Anaphase II</a:t>
            </a:r>
          </a:p>
          <a:p>
            <a:pPr marL="0" indent="0" algn="ctr">
              <a:buNone/>
            </a:pPr>
            <a:r>
              <a:rPr lang="en-US" dirty="0" err="1" smtClean="0"/>
              <a:t>Telophase</a:t>
            </a:r>
            <a:r>
              <a:rPr lang="en-US" dirty="0" smtClean="0"/>
              <a:t> II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000FF"/>
                </a:solidFill>
              </a:rPr>
              <a:t>cytokinesis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418" y="1863729"/>
            <a:ext cx="5726210" cy="36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2" y="2166355"/>
            <a:ext cx="5863358" cy="41223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Chromosomes condense and become visible </a:t>
            </a:r>
          </a:p>
          <a:p>
            <a:r>
              <a:rPr lang="en-US" dirty="0" smtClean="0"/>
              <a:t>Homologous chromosomes pair up (synapsis)</a:t>
            </a:r>
          </a:p>
          <a:p>
            <a:r>
              <a:rPr lang="en-US" dirty="0" smtClean="0"/>
              <a:t>Crossing over occurs*</a:t>
            </a:r>
          </a:p>
          <a:p>
            <a:r>
              <a:rPr lang="en-US" dirty="0" smtClean="0"/>
              <a:t>Spindle fibers/microtubules form</a:t>
            </a:r>
          </a:p>
          <a:p>
            <a:r>
              <a:rPr lang="en-US" dirty="0" smtClean="0"/>
              <a:t>Nuclear membrane breaks down</a:t>
            </a:r>
            <a:endParaRPr lang="en-US" dirty="0"/>
          </a:p>
        </p:txBody>
      </p:sp>
      <p:pic>
        <p:nvPicPr>
          <p:cNvPr id="4" name="Picture 3" descr="prophase1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88" y="2373942"/>
            <a:ext cx="2877312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3" y="1170700"/>
            <a:ext cx="4715397" cy="56873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Homologous chromosomes pair </a:t>
            </a:r>
            <a:r>
              <a:rPr lang="en-US" dirty="0" smtClean="0"/>
              <a:t>up (synapsis)</a:t>
            </a:r>
            <a:endParaRPr lang="en-US" dirty="0"/>
          </a:p>
          <a:p>
            <a:endParaRPr lang="en-US" dirty="0"/>
          </a:p>
          <a:p>
            <a:r>
              <a:rPr lang="en-US" dirty="0"/>
              <a:t>Because the DNA has replicated there are 4 chromatids together </a:t>
            </a:r>
          </a:p>
          <a:p>
            <a:endParaRPr lang="en-US" dirty="0"/>
          </a:p>
          <a:p>
            <a:r>
              <a:rPr lang="en-US" dirty="0"/>
              <a:t>(All 4 are called a </a:t>
            </a:r>
            <a:r>
              <a:rPr lang="en-US" dirty="0" smtClean="0"/>
              <a:t>bivalent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chromatid in each of the homologous chromosomes breaks</a:t>
            </a:r>
          </a:p>
          <a:p>
            <a:endParaRPr lang="en-US" dirty="0"/>
          </a:p>
          <a:p>
            <a:r>
              <a:rPr lang="en-US" dirty="0" smtClean="0"/>
              <a:t>Then rejoins with a chromatid on the other chromosome</a:t>
            </a:r>
          </a:p>
          <a:p>
            <a:endParaRPr lang="en-US" dirty="0"/>
          </a:p>
          <a:p>
            <a:r>
              <a:rPr lang="en-US" dirty="0" smtClean="0"/>
              <a:t>Random positions. Different each time for each chromosome.</a:t>
            </a:r>
          </a:p>
          <a:p>
            <a:endParaRPr lang="en-US" dirty="0"/>
          </a:p>
          <a:p>
            <a:r>
              <a:rPr lang="en-US" dirty="0" smtClean="0"/>
              <a:t>Mutual exchange of genes (same loci)</a:t>
            </a:r>
          </a:p>
          <a:p>
            <a:endParaRPr lang="en-US" dirty="0"/>
          </a:p>
          <a:p>
            <a:r>
              <a:rPr lang="en-US" dirty="0" smtClean="0"/>
              <a:t>New combinations of alleles are formed </a:t>
            </a:r>
            <a:endParaRPr lang="en-US" dirty="0"/>
          </a:p>
        </p:txBody>
      </p:sp>
      <p:pic>
        <p:nvPicPr>
          <p:cNvPr id="6" name="Picture 5" descr="MEIOSE_CROSSING_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78" y="1657052"/>
            <a:ext cx="4741343" cy="45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9520" b="-19520"/>
          <a:stretch>
            <a:fillRect/>
          </a:stretch>
        </p:blipFill>
        <p:spPr>
          <a:xfrm>
            <a:off x="0" y="403523"/>
            <a:ext cx="9013548" cy="4957104"/>
          </a:xfrm>
        </p:spPr>
      </p:pic>
    </p:spTree>
    <p:extLst>
      <p:ext uri="{BB962C8B-B14F-4D97-AF65-F5344CB8AC3E}">
        <p14:creationId xmlns:p14="http://schemas.microsoft.com/office/powerpoint/2010/main" val="30485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Metaphase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59"/>
            <a:ext cx="5498454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Homologous chromosomes line up on equator</a:t>
            </a:r>
          </a:p>
          <a:p>
            <a:r>
              <a:rPr lang="en-US" dirty="0" smtClean="0"/>
              <a:t>Moved by spindle fibers attached to centromeres</a:t>
            </a:r>
          </a:p>
          <a:p>
            <a:r>
              <a:rPr lang="en-US" dirty="0" smtClean="0"/>
              <a:t>Random orientation* </a:t>
            </a:r>
          </a:p>
          <a:p>
            <a:r>
              <a:rPr lang="en-US" dirty="0" smtClean="0"/>
              <a:t>Nuclear membrane broken down fully now</a:t>
            </a:r>
            <a:endParaRPr lang="en-US" dirty="0"/>
          </a:p>
        </p:txBody>
      </p:sp>
      <p:pic>
        <p:nvPicPr>
          <p:cNvPr id="4" name="Picture 3" descr="metaphase1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91" y="2881195"/>
            <a:ext cx="2877312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Random Orientation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2" y="1170700"/>
            <a:ext cx="9218702" cy="5687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Chromosomes randomly align on 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the cell </a:t>
            </a:r>
          </a:p>
          <a:p>
            <a:endParaRPr lang="en-US" sz="2400" dirty="0"/>
          </a:p>
          <a:p>
            <a:r>
              <a:rPr lang="en-US" sz="2400" dirty="0" smtClean="0"/>
              <a:t>Then pulled to different poles during Anaphase I</a:t>
            </a:r>
          </a:p>
          <a:p>
            <a:pPr marL="0" indent="0" algn="ctr">
              <a:buNone/>
            </a:pPr>
            <a:r>
              <a:rPr lang="en-US" dirty="0" smtClean="0"/>
              <a:t>Could be either of the chromosomes </a:t>
            </a:r>
          </a:p>
        </p:txBody>
      </p:sp>
      <p:pic>
        <p:nvPicPr>
          <p:cNvPr id="4" name="Picture 3" descr="gem1s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9" y="3177710"/>
            <a:ext cx="6823868" cy="36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80" r="-12980"/>
          <a:stretch>
            <a:fillRect/>
          </a:stretch>
        </p:blipFill>
        <p:spPr>
          <a:xfrm>
            <a:off x="3275005" y="3256881"/>
            <a:ext cx="6381718" cy="35096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12" r="18539" b="44301"/>
          <a:stretch/>
        </p:blipFill>
        <p:spPr>
          <a:xfrm>
            <a:off x="0" y="-1"/>
            <a:ext cx="4750607" cy="3162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77" t="59114" r="5175" b="5097"/>
          <a:stretch/>
        </p:blipFill>
        <p:spPr>
          <a:xfrm>
            <a:off x="3714184" y="1344425"/>
            <a:ext cx="5319591" cy="1598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4" y="4162038"/>
            <a:ext cx="2685221" cy="2695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1342" y="188623"/>
            <a:ext cx="4092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 scientists noticed that there were 2 chromosomes in the nuclei of egg and sperm but the </a:t>
            </a:r>
            <a:r>
              <a:rPr lang="en-US" dirty="0" err="1" smtClean="0"/>
              <a:t>fertilised</a:t>
            </a:r>
            <a:r>
              <a:rPr lang="en-US" dirty="0" smtClean="0"/>
              <a:t> egg contains 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789" y="3533528"/>
            <a:ext cx="323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Actual sequence of events first discovered in rabbits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Random Orientation </a:t>
            </a:r>
            <a:endParaRPr lang="en-US" dirty="0"/>
          </a:p>
        </p:txBody>
      </p:sp>
      <p:pic>
        <p:nvPicPr>
          <p:cNvPr id="4" name="Picture 3" descr="gem1s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" y="2430957"/>
            <a:ext cx="7899986" cy="4260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74162"/>
            <a:ext cx="622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possibilities –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So for humans 2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 – Over 8 million possibilities!!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739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Anaphase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59"/>
            <a:ext cx="5498454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Spindle </a:t>
            </a:r>
            <a:r>
              <a:rPr lang="en-US" dirty="0" err="1" smtClean="0"/>
              <a:t>fibres</a:t>
            </a:r>
            <a:r>
              <a:rPr lang="en-US" dirty="0" smtClean="0"/>
              <a:t> attached to centromeres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Pull chromosomes to each pole of the cell</a:t>
            </a:r>
          </a:p>
          <a:p>
            <a:endParaRPr lang="en-US" dirty="0"/>
          </a:p>
          <a:p>
            <a:r>
              <a:rPr lang="en-US" dirty="0" smtClean="0"/>
              <a:t>Homologous pairs are separated</a:t>
            </a:r>
            <a:endParaRPr lang="en-US" dirty="0"/>
          </a:p>
        </p:txBody>
      </p:sp>
      <p:pic>
        <p:nvPicPr>
          <p:cNvPr id="5" name="Picture 4" descr="anaphase1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88" y="2194536"/>
            <a:ext cx="2877312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6405"/>
            <a:ext cx="5797296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Spindle </a:t>
            </a:r>
            <a:r>
              <a:rPr lang="en-US" dirty="0" err="1" smtClean="0"/>
              <a:t>fibres</a:t>
            </a:r>
            <a:r>
              <a:rPr lang="en-US" dirty="0" smtClean="0"/>
              <a:t> break down</a:t>
            </a:r>
          </a:p>
          <a:p>
            <a:endParaRPr lang="en-US" dirty="0" smtClean="0"/>
          </a:p>
          <a:p>
            <a:r>
              <a:rPr lang="en-US" dirty="0" smtClean="0"/>
              <a:t>Chromosomes uncoil/</a:t>
            </a:r>
          </a:p>
          <a:p>
            <a:pPr marL="0" indent="0">
              <a:buNone/>
            </a:pPr>
            <a:r>
              <a:rPr lang="en-US" dirty="0" smtClean="0"/>
              <a:t>de-condense</a:t>
            </a:r>
          </a:p>
          <a:p>
            <a:endParaRPr lang="en-US" dirty="0" smtClean="0"/>
          </a:p>
          <a:p>
            <a:r>
              <a:rPr lang="en-US" dirty="0" smtClean="0"/>
              <a:t>New nuclear membrane forms</a:t>
            </a:r>
          </a:p>
          <a:p>
            <a:endParaRPr lang="en-US" dirty="0"/>
          </a:p>
          <a:p>
            <a:r>
              <a:rPr lang="en-US" dirty="0" smtClean="0"/>
              <a:t>Each cell is haploid (n)</a:t>
            </a:r>
            <a:endParaRPr lang="en-US" dirty="0"/>
          </a:p>
        </p:txBody>
      </p:sp>
      <p:pic>
        <p:nvPicPr>
          <p:cNvPr id="4" name="Picture 3" descr="telophase1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5" y="2194611"/>
            <a:ext cx="3228481" cy="32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Prophase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59"/>
            <a:ext cx="5498454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DNA condenses and is visible </a:t>
            </a:r>
          </a:p>
          <a:p>
            <a:endParaRPr lang="en-US" dirty="0" smtClean="0"/>
          </a:p>
          <a:p>
            <a:r>
              <a:rPr lang="en-US" dirty="0" smtClean="0"/>
              <a:t>Spindle </a:t>
            </a:r>
            <a:r>
              <a:rPr lang="en-US" dirty="0" err="1" smtClean="0"/>
              <a:t>fibres</a:t>
            </a:r>
            <a:r>
              <a:rPr lang="en-US" dirty="0" smtClean="0"/>
              <a:t> made</a:t>
            </a:r>
          </a:p>
          <a:p>
            <a:endParaRPr lang="en-US" dirty="0" smtClean="0"/>
          </a:p>
          <a:p>
            <a:r>
              <a:rPr lang="en-US" dirty="0" smtClean="0"/>
              <a:t>Nuclear membrane starts to break down</a:t>
            </a:r>
            <a:endParaRPr lang="en-US" dirty="0"/>
          </a:p>
        </p:txBody>
      </p:sp>
      <p:pic>
        <p:nvPicPr>
          <p:cNvPr id="4" name="Picture 3" descr="prophase2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93" y="1419657"/>
            <a:ext cx="2727664" cy="50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Metaphase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59"/>
            <a:ext cx="5498454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Nuclear membrane </a:t>
            </a:r>
            <a:r>
              <a:rPr lang="en-US" dirty="0" err="1" smtClean="0"/>
              <a:t>breaken</a:t>
            </a:r>
            <a:r>
              <a:rPr lang="en-US" dirty="0" smtClean="0"/>
              <a:t> down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Chromosomes line up on equator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Spindle </a:t>
            </a:r>
            <a:r>
              <a:rPr lang="en-US" dirty="0" err="1" smtClean="0"/>
              <a:t>fibres</a:t>
            </a:r>
            <a:r>
              <a:rPr lang="en-US" dirty="0" smtClean="0"/>
              <a:t> connected to centromeres</a:t>
            </a:r>
            <a:endParaRPr lang="en-US" dirty="0"/>
          </a:p>
        </p:txBody>
      </p:sp>
      <p:pic>
        <p:nvPicPr>
          <p:cNvPr id="5" name="Picture 4" descr="metaphase2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26" y="1865986"/>
            <a:ext cx="2454974" cy="45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Anaphase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59"/>
            <a:ext cx="5498454" cy="5687300"/>
          </a:xfrm>
        </p:spPr>
        <p:txBody>
          <a:bodyPr>
            <a:normAutofit/>
          </a:bodyPr>
          <a:lstStyle/>
          <a:p>
            <a:r>
              <a:rPr lang="en-US" dirty="0" smtClean="0"/>
              <a:t>Chromatids pulled to each pole of the cell – centromeres break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Cell membranes pinch off in the middle</a:t>
            </a:r>
            <a:endParaRPr lang="en-US" dirty="0"/>
          </a:p>
        </p:txBody>
      </p:sp>
      <p:pic>
        <p:nvPicPr>
          <p:cNvPr id="4" name="Picture 3" descr="anaphase2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36" y="1556989"/>
            <a:ext cx="2727664" cy="50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784"/>
            <a:ext cx="5498454" cy="5687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Chromosomes uncoil/de-condense</a:t>
            </a:r>
          </a:p>
          <a:p>
            <a:endParaRPr lang="en-US" b="1" dirty="0" smtClean="0"/>
          </a:p>
          <a:p>
            <a:r>
              <a:rPr lang="en-US" b="1" dirty="0" smtClean="0"/>
              <a:t>Nuclear membranes form</a:t>
            </a:r>
          </a:p>
          <a:p>
            <a:endParaRPr lang="en-US" b="1" dirty="0"/>
          </a:p>
          <a:p>
            <a:r>
              <a:rPr lang="en-US" b="1" dirty="0" smtClean="0"/>
              <a:t>4 haploid (n) daughter cells</a:t>
            </a:r>
          </a:p>
          <a:p>
            <a:endParaRPr lang="en-US" b="1" dirty="0"/>
          </a:p>
          <a:p>
            <a:r>
              <a:rPr lang="en-US" b="1" dirty="0" smtClean="0"/>
              <a:t>Genetically different</a:t>
            </a:r>
          </a:p>
          <a:p>
            <a:endParaRPr lang="en-US" b="1" dirty="0"/>
          </a:p>
          <a:p>
            <a:r>
              <a:rPr lang="en-US" b="1" dirty="0" smtClean="0"/>
              <a:t>Cytokinesis</a:t>
            </a:r>
            <a:endParaRPr lang="en-US" b="1" dirty="0"/>
          </a:p>
        </p:txBody>
      </p:sp>
      <p:pic>
        <p:nvPicPr>
          <p:cNvPr id="4" name="Picture 3" descr="telophase2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4" y="1869328"/>
            <a:ext cx="4013754" cy="39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aspects of sexual reproduction gives variation in a species?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Crossing over</a:t>
            </a:r>
            <a:endParaRPr lang="en-US" dirty="0"/>
          </a:p>
          <a:p>
            <a:r>
              <a:rPr lang="en-US" dirty="0" smtClean="0"/>
              <a:t>Random orientation</a:t>
            </a:r>
          </a:p>
          <a:p>
            <a:r>
              <a:rPr lang="en-US" dirty="0" err="1" smtClean="0"/>
              <a:t>Fertilisation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Fertilisation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3" y="1170700"/>
            <a:ext cx="4324601" cy="5687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Fusion of gametes from each parent</a:t>
            </a:r>
          </a:p>
          <a:p>
            <a:endParaRPr lang="en-US" dirty="0"/>
          </a:p>
          <a:p>
            <a:r>
              <a:rPr lang="en-US" dirty="0" smtClean="0"/>
              <a:t>Combination of alleles unlikely to have existed before</a:t>
            </a:r>
          </a:p>
          <a:p>
            <a:endParaRPr lang="en-US" dirty="0"/>
          </a:p>
          <a:p>
            <a:r>
              <a:rPr lang="en-US" dirty="0" smtClean="0"/>
              <a:t>Promotes genetic variation </a:t>
            </a:r>
          </a:p>
          <a:p>
            <a:endParaRPr lang="en-US" dirty="0"/>
          </a:p>
          <a:p>
            <a:r>
              <a:rPr lang="en-US" dirty="0" smtClean="0"/>
              <a:t>Essential for evolution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76" y="1799893"/>
            <a:ext cx="4785524" cy="3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2" y="1170700"/>
            <a:ext cx="9218702" cy="5687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From crossing over and random orientation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Parents produce offspring that look similar to themselves and each other, but have variation.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46375"/>
            <a:ext cx="3225800" cy="2527300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69" y="3743928"/>
            <a:ext cx="2844800" cy="2857500"/>
          </a:xfrm>
          <a:prstGeom prst="rect">
            <a:avLst/>
          </a:prstGeom>
        </p:spPr>
      </p:pic>
      <p:pic>
        <p:nvPicPr>
          <p:cNvPr id="6" name="Picture 5" descr="gceEKMjg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188490"/>
            <a:ext cx="2736749" cy="22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Reproduction....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83" b="2883"/>
          <a:stretch>
            <a:fillRect/>
          </a:stretch>
        </p:blipFill>
        <p:spPr>
          <a:xfrm>
            <a:off x="457200" y="1600200"/>
            <a:ext cx="4361391" cy="2398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591" y="1600200"/>
            <a:ext cx="3630729" cy="2420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20687"/>
            <a:ext cx="3541139" cy="265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9221" y="4162270"/>
            <a:ext cx="240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....involves gametes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8338" y="4670366"/>
            <a:ext cx="4941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u="sng" dirty="0" smtClean="0"/>
              <a:t>a</a:t>
            </a:r>
            <a:r>
              <a:rPr lang="en-US" dirty="0" smtClean="0"/>
              <a:t>sexual reproduction the offspring has the same chromosomes as the parents (genetically identical)</a:t>
            </a:r>
          </a:p>
          <a:p>
            <a:endParaRPr lang="en-US" dirty="0"/>
          </a:p>
          <a:p>
            <a:r>
              <a:rPr lang="en-US" dirty="0" smtClean="0"/>
              <a:t>In sexual reproduction the offspring has half their chromosomes from each parent which are combined at </a:t>
            </a:r>
            <a:r>
              <a:rPr lang="en-US" dirty="0" err="1" smtClean="0"/>
              <a:t>fertilisation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3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434"/>
            <a:ext cx="8939443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Non-disjunction causing trisomy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8" y="769853"/>
            <a:ext cx="84914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the plastic sheets to show how a mistake in meiosis can lead to a person having having three copies of one of their chromosomes (trisomy).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61426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Non-distunction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06" y="1960906"/>
            <a:ext cx="4856702" cy="48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1143000"/>
          </a:xfrm>
        </p:spPr>
        <p:txBody>
          <a:bodyPr/>
          <a:lstStyle/>
          <a:p>
            <a:r>
              <a:rPr lang="en-US" b="1" dirty="0" smtClean="0"/>
              <a:t>Trisomy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081"/>
            <a:ext cx="8229600" cy="529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Speed research:</a:t>
            </a:r>
          </a:p>
          <a:p>
            <a:pPr>
              <a:buFontTx/>
              <a:buChar char="-"/>
            </a:pPr>
            <a:r>
              <a:rPr lang="en-US" dirty="0" err="1" smtClean="0"/>
              <a:t>Patau</a:t>
            </a:r>
            <a:r>
              <a:rPr lang="en-US" dirty="0" smtClean="0"/>
              <a:t> syndrome</a:t>
            </a:r>
          </a:p>
          <a:p>
            <a:pPr>
              <a:buFontTx/>
              <a:buChar char="-"/>
            </a:pPr>
            <a:r>
              <a:rPr lang="en-US" dirty="0" smtClean="0"/>
              <a:t>Turner syndrome</a:t>
            </a:r>
          </a:p>
          <a:p>
            <a:pPr>
              <a:buFontTx/>
              <a:buChar char="-"/>
            </a:pPr>
            <a:r>
              <a:rPr lang="en-US" dirty="0" err="1" smtClean="0"/>
              <a:t>Klinefelter’s</a:t>
            </a:r>
            <a:r>
              <a:rPr lang="en-US" dirty="0" smtClean="0"/>
              <a:t> syndrome</a:t>
            </a:r>
          </a:p>
          <a:p>
            <a:pPr>
              <a:buFontTx/>
              <a:buChar char="-"/>
            </a:pPr>
            <a:r>
              <a:rPr lang="en-US" dirty="0" smtClean="0"/>
              <a:t>Edward syndrome</a:t>
            </a:r>
          </a:p>
          <a:p>
            <a:pPr>
              <a:buFontTx/>
              <a:buChar char="-"/>
            </a:pPr>
            <a:r>
              <a:rPr lang="en-US" dirty="0" smtClean="0"/>
              <a:t>Triple X syndrome</a:t>
            </a:r>
          </a:p>
          <a:p>
            <a:pPr>
              <a:buFontTx/>
              <a:buChar char="-"/>
            </a:pPr>
            <a:r>
              <a:rPr lang="en-US" dirty="0" smtClean="0"/>
              <a:t>Trisomy 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Cause and consequence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715" b="715"/>
          <a:stretch>
            <a:fillRect/>
          </a:stretch>
        </p:blipFill>
        <p:spPr>
          <a:xfrm>
            <a:off x="-47176" y="982876"/>
            <a:ext cx="9191176" cy="5054793"/>
          </a:xfrm>
        </p:spPr>
      </p:pic>
      <p:sp>
        <p:nvSpPr>
          <p:cNvPr id="7" name="TextBox 6"/>
          <p:cNvSpPr txBox="1"/>
          <p:nvPr/>
        </p:nvSpPr>
        <p:spPr>
          <a:xfrm>
            <a:off x="1948888" y="326695"/>
            <a:ext cx="116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16795" y="326695"/>
            <a:ext cx="122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3740" y="382711"/>
            <a:ext cx="212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Non-disjunction can happen during meiosis I or meiosis II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0413" y="6366822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Fertilisation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54404" y="5683825"/>
            <a:ext cx="1886009" cy="867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41659" y="5532927"/>
            <a:ext cx="1214606" cy="1031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82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702" y="1170700"/>
            <a:ext cx="9218702" cy="56873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Hearing loss</a:t>
            </a:r>
          </a:p>
          <a:p>
            <a:pPr>
              <a:buFontTx/>
              <a:buChar char="-"/>
            </a:pPr>
            <a:r>
              <a:rPr lang="en-US" dirty="0" smtClean="0"/>
              <a:t>Heart disorders</a:t>
            </a:r>
          </a:p>
          <a:p>
            <a:pPr>
              <a:buFontTx/>
              <a:buChar char="-"/>
            </a:pPr>
            <a:r>
              <a:rPr lang="en-US" dirty="0" smtClean="0"/>
              <a:t>Visual impairment </a:t>
            </a:r>
          </a:p>
          <a:p>
            <a:pPr>
              <a:buFontTx/>
              <a:buChar char="-"/>
            </a:pPr>
            <a:r>
              <a:rPr lang="en-US" dirty="0" smtClean="0"/>
              <a:t>Slow growth</a:t>
            </a:r>
          </a:p>
          <a:p>
            <a:pPr>
              <a:buFontTx/>
              <a:buChar char="-"/>
            </a:pPr>
            <a:r>
              <a:rPr lang="en-US" dirty="0" smtClean="0"/>
              <a:t>Poor muscle tone</a:t>
            </a:r>
          </a:p>
          <a:p>
            <a:pPr>
              <a:buFontTx/>
              <a:buChar char="-"/>
            </a:pPr>
            <a:r>
              <a:rPr lang="en-US" dirty="0" smtClean="0"/>
              <a:t>Slow mental development</a:t>
            </a:r>
          </a:p>
          <a:p>
            <a:pPr>
              <a:buFontTx/>
              <a:buChar char="-"/>
            </a:pPr>
            <a:r>
              <a:rPr lang="en-US" dirty="0" smtClean="0"/>
              <a:t>Slow learning</a:t>
            </a:r>
          </a:p>
          <a:p>
            <a:pPr>
              <a:buFontTx/>
              <a:buChar char="-"/>
            </a:pPr>
            <a:r>
              <a:rPr lang="en-US" dirty="0" smtClean="0"/>
              <a:t>Delayed speech development</a:t>
            </a:r>
          </a:p>
          <a:p>
            <a:pPr>
              <a:buFontTx/>
              <a:buChar char="-"/>
            </a:pPr>
            <a:r>
              <a:rPr lang="en-US" dirty="0" smtClean="0"/>
              <a:t>Short attention span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3" descr="young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61" y="1342913"/>
            <a:ext cx="4232339" cy="26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7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386867" y="-268082"/>
            <a:ext cx="11322697" cy="6227047"/>
          </a:xfrm>
        </p:spPr>
      </p:pic>
      <p:sp>
        <p:nvSpPr>
          <p:cNvPr id="5" name="TextBox 4"/>
          <p:cNvSpPr txBox="1"/>
          <p:nvPr/>
        </p:nvSpPr>
        <p:spPr>
          <a:xfrm>
            <a:off x="6336990" y="6149094"/>
            <a:ext cx="20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8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tosis v Mei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5" y="0"/>
            <a:ext cx="8686800" cy="70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831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563992"/>
              </p:ext>
            </p:extLst>
          </p:nvPr>
        </p:nvGraphicFramePr>
        <p:xfrm>
          <a:off x="457200" y="1226722"/>
          <a:ext cx="8229600" cy="5308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64107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Mitosis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Meiosis</a:t>
                      </a:r>
                      <a:endParaRPr lang="en-US" sz="2000" dirty="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DNA</a:t>
                      </a:r>
                      <a:r>
                        <a:rPr lang="en-US" sz="2000" baseline="0" dirty="0" smtClean="0"/>
                        <a:t> replication before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Crossing over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Random</a:t>
                      </a:r>
                      <a:r>
                        <a:rPr lang="en-US" sz="2000" baseline="0" dirty="0" smtClean="0"/>
                        <a:t> orientation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divisions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cells produced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Role of new cells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410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Bivalents/tetrads</a:t>
                      </a:r>
                      <a:r>
                        <a:rPr lang="en-US" sz="2000" baseline="0" dirty="0" smtClean="0"/>
                        <a:t> formed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2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831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Differences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70430"/>
              </p:ext>
            </p:extLst>
          </p:nvPr>
        </p:nvGraphicFramePr>
        <p:xfrm>
          <a:off x="457200" y="1268942"/>
          <a:ext cx="8229600" cy="5275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7669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Mitosis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Meiosis</a:t>
                      </a:r>
                      <a:endParaRPr lang="en-US" sz="2800" b="1" dirty="0"/>
                    </a:p>
                  </a:txBody>
                  <a:tcPr/>
                </a:tc>
              </a:tr>
              <a:tr h="6098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DNA</a:t>
                      </a:r>
                      <a:r>
                        <a:rPr lang="en-US" sz="1800" b="1" baseline="0" dirty="0" smtClean="0"/>
                        <a:t> replication before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Occurs before mitosis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Occurs before meiosis</a:t>
                      </a:r>
                      <a:endParaRPr lang="en-US" sz="2000" dirty="0"/>
                    </a:p>
                  </a:txBody>
                  <a:tcPr/>
                </a:tc>
              </a:tr>
              <a:tr h="4766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Crossing over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 – prophase I</a:t>
                      </a:r>
                      <a:endParaRPr lang="en-US" sz="2000" dirty="0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Random</a:t>
                      </a:r>
                      <a:r>
                        <a:rPr lang="en-US" sz="1800" b="1" baseline="0" dirty="0" smtClean="0"/>
                        <a:t> orientation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 of divisions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Number</a:t>
                      </a:r>
                      <a:r>
                        <a:rPr lang="en-US" sz="1800" b="1" baseline="0" dirty="0" smtClean="0"/>
                        <a:t> of cells produced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</a:p>
                    <a:p>
                      <a:pPr algn="ctr"/>
                      <a:r>
                        <a:rPr lang="en-US" sz="2000" dirty="0" smtClean="0"/>
                        <a:t>(2n</a:t>
                      </a:r>
                      <a:r>
                        <a:rPr lang="en-US" sz="2000" baseline="0" dirty="0" smtClean="0"/>
                        <a:t> chromosomes)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</a:p>
                    <a:p>
                      <a:pPr algn="ctr"/>
                      <a:r>
                        <a:rPr lang="en-US" sz="2000" dirty="0" smtClean="0"/>
                        <a:t>(1n</a:t>
                      </a:r>
                      <a:r>
                        <a:rPr lang="en-US" sz="2000" baseline="0" dirty="0" smtClean="0"/>
                        <a:t> chromosomes)</a:t>
                      </a:r>
                      <a:endParaRPr lang="en-US" sz="2000" dirty="0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Role of new cells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Somatic body cells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Gametes</a:t>
                      </a:r>
                      <a:endParaRPr lang="en-US" sz="2000" dirty="0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Bivalents/tetrads</a:t>
                      </a:r>
                      <a:r>
                        <a:rPr lang="en-US" sz="1800" b="1" baseline="0" dirty="0" smtClean="0"/>
                        <a:t> formed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78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Meiosis – producing 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7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Start with: </a:t>
            </a:r>
            <a:r>
              <a:rPr lang="en-US" dirty="0" smtClean="0"/>
              <a:t>Diploid nucleus (2n)</a:t>
            </a:r>
          </a:p>
          <a:p>
            <a:pPr marL="0" indent="0" algn="ctr">
              <a:buNone/>
            </a:pPr>
            <a:r>
              <a:rPr lang="en-US" dirty="0" smtClean="0"/>
              <a:t>Divides twice (meiosis I and II)</a:t>
            </a:r>
          </a:p>
          <a:p>
            <a:pPr marL="0" indent="0" algn="ctr">
              <a:buNone/>
            </a:pPr>
            <a:r>
              <a:rPr lang="en-US" b="1" dirty="0" smtClean="0"/>
              <a:t>Produces: </a:t>
            </a:r>
            <a:r>
              <a:rPr lang="en-US" dirty="0" smtClean="0"/>
              <a:t>4 haploid nuclei (n)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 descr="meiosis_mit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5" y="3124781"/>
            <a:ext cx="4923333" cy="39946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7719" y="3124781"/>
            <a:ext cx="2572987" cy="1867428"/>
            <a:chOff x="117719" y="3124781"/>
            <a:chExt cx="2572987" cy="1867428"/>
          </a:xfrm>
        </p:grpSpPr>
        <p:sp>
          <p:nvSpPr>
            <p:cNvPr id="6" name="Cloud Callout 5"/>
            <p:cNvSpPr/>
            <p:nvPr/>
          </p:nvSpPr>
          <p:spPr>
            <a:xfrm>
              <a:off x="117719" y="3124781"/>
              <a:ext cx="2572987" cy="1867428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3228" y="3596403"/>
              <a:ext cx="1894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can 1n get halved and still be 1n?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71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Homologous chromosomes </a:t>
            </a:r>
            <a:br>
              <a:rPr lang="en-US" dirty="0" smtClean="0"/>
            </a:br>
            <a:r>
              <a:rPr lang="en-US" dirty="0" smtClean="0"/>
              <a:t>and chromatids</a:t>
            </a:r>
            <a:endParaRPr lang="en-US" dirty="0"/>
          </a:p>
        </p:txBody>
      </p:sp>
      <p:pic>
        <p:nvPicPr>
          <p:cNvPr id="4" name="Picture 3" descr="FT2v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1" y="1463475"/>
            <a:ext cx="6880272" cy="4161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189" y="6237118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POINT....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700" y="5681816"/>
            <a:ext cx="4487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BIVALENT - </a:t>
            </a:r>
            <a:r>
              <a:rPr lang="en-US" dirty="0">
                <a:solidFill>
                  <a:srgbClr val="FF0000"/>
                </a:solidFill>
              </a:rPr>
              <a:t>Pair of homologous chromosomes containing 4 chromatids all together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8306" y="5312484"/>
            <a:ext cx="115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6216" y="5352156"/>
            <a:ext cx="108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Paternal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99757" y="5130532"/>
            <a:ext cx="217469" cy="22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445110" y="5130532"/>
            <a:ext cx="238894" cy="181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4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Haploid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524" y="1257561"/>
            <a:ext cx="4263904" cy="54962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Has one chromosome of each type</a:t>
            </a:r>
          </a:p>
          <a:p>
            <a:endParaRPr lang="en-US" dirty="0"/>
          </a:p>
          <a:p>
            <a:r>
              <a:rPr lang="en-US" dirty="0" smtClean="0"/>
              <a:t>Humans: 23 chromosomes</a:t>
            </a:r>
          </a:p>
          <a:p>
            <a:endParaRPr lang="en-US" dirty="0"/>
          </a:p>
          <a:p>
            <a:r>
              <a:rPr lang="en-US" dirty="0" smtClean="0"/>
              <a:t>Gametes (egg and sperm)</a:t>
            </a:r>
          </a:p>
          <a:p>
            <a:endParaRPr lang="en-US" dirty="0"/>
          </a:p>
          <a:p>
            <a:r>
              <a:rPr lang="en-US" dirty="0" smtClean="0"/>
              <a:t>Not all eggs/sperm have the same chromosome as meiosis increases </a:t>
            </a:r>
            <a:r>
              <a:rPr lang="en-US" b="1" u="sng" dirty="0" smtClean="0"/>
              <a:t>variation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213"/>
            <a:ext cx="4785524" cy="3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425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Diploid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270097"/>
            <a:ext cx="3860069" cy="54962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Has two chromosomes of each type </a:t>
            </a:r>
          </a:p>
          <a:p>
            <a:endParaRPr lang="en-US" dirty="0"/>
          </a:p>
          <a:p>
            <a:r>
              <a:rPr lang="en-US" dirty="0" smtClean="0"/>
              <a:t>Humans: 46 chromosomes (23 pairs)</a:t>
            </a:r>
          </a:p>
          <a:p>
            <a:endParaRPr lang="en-US" dirty="0"/>
          </a:p>
          <a:p>
            <a:r>
              <a:rPr lang="en-US" dirty="0" smtClean="0"/>
              <a:t>Haploid cells fuse together during </a:t>
            </a:r>
            <a:r>
              <a:rPr lang="en-US" dirty="0" err="1" smtClean="0"/>
              <a:t>fertilisation</a:t>
            </a:r>
            <a:r>
              <a:rPr lang="en-US" dirty="0" smtClean="0"/>
              <a:t> producing a diploid zygote</a:t>
            </a:r>
            <a:endParaRPr lang="en-US" dirty="0"/>
          </a:p>
        </p:txBody>
      </p:sp>
      <p:pic>
        <p:nvPicPr>
          <p:cNvPr id="5" name="Picture 4" descr="9fertiliz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540"/>
            <a:ext cx="5295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2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g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plo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58" y="537541"/>
            <a:ext cx="5667577" cy="58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1058</Words>
  <Application>Microsoft Macintosh PowerPoint</Application>
  <PresentationFormat>On-screen Show (4:3)</PresentationFormat>
  <Paragraphs>253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3.3 Meiosis</vt:lpstr>
      <vt:lpstr>PowerPoint Presentation</vt:lpstr>
      <vt:lpstr>Sexual Reproduction....</vt:lpstr>
      <vt:lpstr>Meiosis – producing gametes</vt:lpstr>
      <vt:lpstr>Homologous chromosomes  and chromatids</vt:lpstr>
      <vt:lpstr>Haploid Nuclei</vt:lpstr>
      <vt:lpstr>Diploid nuclei</vt:lpstr>
      <vt:lpstr>PowerPoint Presentation</vt:lpstr>
      <vt:lpstr>PowerPoint Presentation</vt:lpstr>
      <vt:lpstr>Before Meiosis begins</vt:lpstr>
      <vt:lpstr>Before Meiosis begins</vt:lpstr>
      <vt:lpstr>Before Meiosis begins</vt:lpstr>
      <vt:lpstr>Meiosis</vt:lpstr>
      <vt:lpstr>Meiosis stages</vt:lpstr>
      <vt:lpstr>Prophase I</vt:lpstr>
      <vt:lpstr>Crossing Over</vt:lpstr>
      <vt:lpstr>PowerPoint Presentation</vt:lpstr>
      <vt:lpstr>Metaphase I</vt:lpstr>
      <vt:lpstr>Random Orientation </vt:lpstr>
      <vt:lpstr>Random Orientation </vt:lpstr>
      <vt:lpstr>Anaphase I</vt:lpstr>
      <vt:lpstr>Telophase I</vt:lpstr>
      <vt:lpstr>Prophase II</vt:lpstr>
      <vt:lpstr>Metaphase II</vt:lpstr>
      <vt:lpstr>Anaphase II</vt:lpstr>
      <vt:lpstr>Telophase II</vt:lpstr>
      <vt:lpstr>Variation</vt:lpstr>
      <vt:lpstr>Fertilisation</vt:lpstr>
      <vt:lpstr>Variation</vt:lpstr>
      <vt:lpstr>Non-disjunction causing trisomy</vt:lpstr>
      <vt:lpstr>Trisomy disorders</vt:lpstr>
      <vt:lpstr>PowerPoint Presentation</vt:lpstr>
      <vt:lpstr>Down syndrome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Thomas Kitwood</cp:lastModifiedBy>
  <cp:revision>105</cp:revision>
  <cp:lastPrinted>2017-05-23T07:18:13Z</cp:lastPrinted>
  <dcterms:created xsi:type="dcterms:W3CDTF">2015-05-04T07:40:13Z</dcterms:created>
  <dcterms:modified xsi:type="dcterms:W3CDTF">2017-05-24T07:51:41Z</dcterms:modified>
</cp:coreProperties>
</file>