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6" r:id="rId2"/>
    <p:sldId id="297" r:id="rId3"/>
    <p:sldId id="257" r:id="rId4"/>
    <p:sldId id="258" r:id="rId5"/>
    <p:sldId id="259" r:id="rId6"/>
    <p:sldId id="260" r:id="rId7"/>
    <p:sldId id="286" r:id="rId8"/>
    <p:sldId id="275" r:id="rId9"/>
    <p:sldId id="276" r:id="rId10"/>
    <p:sldId id="277" r:id="rId11"/>
    <p:sldId id="279" r:id="rId12"/>
    <p:sldId id="298" r:id="rId13"/>
    <p:sldId id="261" r:id="rId14"/>
    <p:sldId id="262" r:id="rId15"/>
    <p:sldId id="292" r:id="rId16"/>
    <p:sldId id="263" r:id="rId17"/>
    <p:sldId id="280" r:id="rId18"/>
    <p:sldId id="264" r:id="rId19"/>
    <p:sldId id="265" r:id="rId20"/>
    <p:sldId id="266" r:id="rId21"/>
    <p:sldId id="281" r:id="rId22"/>
    <p:sldId id="300" r:id="rId23"/>
    <p:sldId id="299" r:id="rId24"/>
    <p:sldId id="269" r:id="rId25"/>
    <p:sldId id="271" r:id="rId26"/>
    <p:sldId id="273" r:id="rId27"/>
    <p:sldId id="301" r:id="rId28"/>
    <p:sldId id="274" r:id="rId29"/>
    <p:sldId id="289" r:id="rId30"/>
    <p:sldId id="288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3710"/>
  </p:normalViewPr>
  <p:slideViewPr>
    <p:cSldViewPr snapToGrid="0" snapToObjects="1">
      <p:cViewPr varScale="1">
        <p:scale>
          <a:sx n="101" d="100"/>
          <a:sy n="101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2A5A2-AAFB-814D-A129-6B044A97B656}" type="datetimeFigureOut">
              <a:rPr lang="en-US" smtClean="0"/>
              <a:t>8/31/18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A72B1-3012-3749-A54B-253D9B1A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species containing plasmid dies – absorbed by another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72B1-3012-3749-A54B-253D9B1A4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3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72B1-3012-3749-A54B-253D9B1A41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Micrometre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72B1-3012-3749-A54B-253D9B1A41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Alleles are different in each egg and sperm</a:t>
            </a:r>
          </a:p>
          <a:p>
            <a:r>
              <a:rPr lang="en-US" dirty="0" smtClean="0"/>
              <a:t>Gets more complicated than</a:t>
            </a:r>
            <a:r>
              <a:rPr lang="en-US" baseline="0" dirty="0" smtClean="0"/>
              <a:t> that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72B1-3012-3749-A54B-253D9B1A41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128C-33D2-AC47-B4E8-3D0708779F09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C6B0-E870-6143-B939-1F29FC12E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1. The location of a gene on a chromosome is called a locus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2. A gene is a different version of the same allele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3. The genome refers to all of the chromosomes an organism has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7030A0"/>
                </a:solidFill>
              </a:rPr>
              <a:t>4. Mutations are always inherited by the next generation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5. Variation in a species is due to poly nucleotide monomorphisms (PNMs)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Measuring DNA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840"/>
            <a:ext cx="8483795" cy="5301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Cairn’s technique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Photographic emulsion applied to surface and left in darkness for 2 months 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smtClean="0"/>
              <a:t>Tritium emits high energy electrons which react with the film </a:t>
            </a:r>
            <a:endParaRPr lang="en-US" b="1" u="sng" dirty="0"/>
          </a:p>
          <a:p>
            <a:pPr marL="514350" indent="-514350">
              <a:buAutoNum type="arabicPeriod" startAt="6"/>
            </a:pPr>
            <a:r>
              <a:rPr lang="en-US" dirty="0"/>
              <a:t>After 2 months the film is developed and examined with a </a:t>
            </a:r>
            <a:r>
              <a:rPr lang="en-US" dirty="0" smtClean="0"/>
              <a:t>microscope</a:t>
            </a:r>
            <a:endParaRPr lang="en-US" dirty="0"/>
          </a:p>
          <a:p>
            <a:pPr marL="514350" indent="-514350">
              <a:buAutoNum type="arabicPeriod" startAt="6"/>
            </a:pPr>
            <a:r>
              <a:rPr lang="en-US" dirty="0"/>
              <a:t>Dark grains where tritium decayed – indicating the position of the </a:t>
            </a:r>
            <a:r>
              <a:rPr lang="en-US" dirty="0" smtClean="0"/>
              <a:t>DNA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3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Measuring DNA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6840"/>
            <a:ext cx="3159676" cy="5301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Cairn’s technique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Showed a single circular DNA molecule with a length of 1,100 um.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ELL4e-Fig-06-02-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6"/>
          <a:stretch/>
        </p:blipFill>
        <p:spPr>
          <a:xfrm>
            <a:off x="3517720" y="1041063"/>
            <a:ext cx="5626280" cy="59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3.2 Chromosomes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58288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400" dirty="0" smtClean="0"/>
              <a:t>Prokaryotes have one chromosome consisting of a circular DNA molecule</a:t>
            </a:r>
          </a:p>
          <a:p>
            <a:pPr>
              <a:buFontTx/>
              <a:buChar char="-"/>
            </a:pPr>
            <a:r>
              <a:rPr lang="en-US" sz="1400" dirty="0" smtClean="0"/>
              <a:t>Some prokaryotes also have plasmids but eukaryotes do not</a:t>
            </a:r>
          </a:p>
          <a:p>
            <a:pPr>
              <a:buFontTx/>
              <a:buChar char="-"/>
            </a:pPr>
            <a:r>
              <a:rPr lang="en-US" sz="1400" dirty="0" smtClean="0"/>
              <a:t>Eukaryote chromosomes are linear DNA molecules associated with histone proteins</a:t>
            </a:r>
          </a:p>
          <a:p>
            <a:pPr>
              <a:buFontTx/>
              <a:buChar char="-"/>
            </a:pPr>
            <a:r>
              <a:rPr lang="en-US" sz="1400" dirty="0" smtClean="0"/>
              <a:t>In a eukaryote species there are different chromosomes that carry different genes</a:t>
            </a:r>
          </a:p>
          <a:p>
            <a:pPr>
              <a:buFontTx/>
              <a:buChar char="-"/>
            </a:pPr>
            <a:r>
              <a:rPr lang="en-US" sz="1400" dirty="0" smtClean="0"/>
              <a:t>Homologous chromosomes carry the same sequence of genes but not necessarily the same alleles of those genes</a:t>
            </a:r>
          </a:p>
          <a:p>
            <a:pPr>
              <a:buFontTx/>
              <a:buChar char="-"/>
            </a:pPr>
            <a:r>
              <a:rPr lang="en-US" sz="1400" dirty="0" smtClean="0"/>
              <a:t>Diploid nuclei have pairs of homologous chromosomes</a:t>
            </a:r>
          </a:p>
          <a:p>
            <a:pPr>
              <a:buFontTx/>
              <a:buChar char="-"/>
            </a:pPr>
            <a:r>
              <a:rPr lang="en-US" sz="1400" dirty="0" smtClean="0"/>
              <a:t>Haploid nuclei have one chromosome of each pair</a:t>
            </a:r>
          </a:p>
          <a:p>
            <a:pPr>
              <a:buFontTx/>
              <a:buChar char="-"/>
            </a:pPr>
            <a:r>
              <a:rPr lang="en-US" sz="1400" dirty="0" smtClean="0"/>
              <a:t>The number of chromosomes is a characteristic feature of members of a species</a:t>
            </a:r>
          </a:p>
          <a:p>
            <a:pPr>
              <a:buFontTx/>
              <a:buChar char="-"/>
            </a:pPr>
            <a:r>
              <a:rPr lang="en-US" sz="1400" dirty="0" smtClean="0"/>
              <a:t>A </a:t>
            </a:r>
            <a:r>
              <a:rPr lang="en-US" sz="1400" dirty="0" err="1" smtClean="0"/>
              <a:t>karyogram</a:t>
            </a:r>
            <a:r>
              <a:rPr lang="en-US" sz="1400" dirty="0" smtClean="0"/>
              <a:t> shows the chromosomes of an organism in homologous pairs of decreasing length</a:t>
            </a:r>
          </a:p>
          <a:p>
            <a:pPr>
              <a:buFontTx/>
              <a:buChar char="-"/>
            </a:pPr>
            <a:r>
              <a:rPr lang="en-US" sz="1400" dirty="0" smtClean="0"/>
              <a:t>Sex is determined by sex chromosomes and autosomes are chromosomes that do not determine sex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4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26187"/>
            <a:ext cx="4122615" cy="3167179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Applications: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err="1" smtClean="0"/>
              <a:t>Cairns’s</a:t>
            </a:r>
            <a:r>
              <a:rPr lang="en-US" sz="1600" dirty="0" smtClean="0"/>
              <a:t> technique for measuring the length of DNA molecules by autoradiography</a:t>
            </a:r>
          </a:p>
          <a:p>
            <a:pPr>
              <a:buFontTx/>
              <a:buChar char="-"/>
            </a:pPr>
            <a:r>
              <a:rPr lang="en-US" sz="1600" dirty="0" smtClean="0"/>
              <a:t>Comparison of genome size in T2 phages</a:t>
            </a:r>
          </a:p>
          <a:p>
            <a:pPr>
              <a:buFontTx/>
              <a:buChar char="-"/>
            </a:pPr>
            <a:r>
              <a:rPr lang="en-US" sz="1600" dirty="0" smtClean="0"/>
              <a:t>Comparison of diploid chromosome numbers</a:t>
            </a:r>
          </a:p>
          <a:p>
            <a:pPr>
              <a:buFontTx/>
              <a:buChar char="-"/>
            </a:pPr>
            <a:r>
              <a:rPr lang="en-US" sz="1600" dirty="0" smtClean="0"/>
              <a:t>Use of </a:t>
            </a:r>
            <a:r>
              <a:rPr lang="en-US" sz="1600" dirty="0" err="1" smtClean="0"/>
              <a:t>karyotyes</a:t>
            </a:r>
            <a:r>
              <a:rPr lang="en-US" sz="1600" dirty="0" smtClean="0"/>
              <a:t> to deduce sex and diagnose Down Syndrome in humans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336052"/>
            <a:ext cx="4122615" cy="128957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Use of online databases to identify the locus of a human gene and its protein product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779934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Developments in scientific research follow improvements in techniques: autoradiography was used to establish the length of DNA molecules in chromosomes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67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16" y="2194088"/>
            <a:ext cx="32534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Linear DNA molecules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Associated with histone proteins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(DNA winds around histones)</a:t>
            </a:r>
            <a:endParaRPr lang="en-US" dirty="0"/>
          </a:p>
        </p:txBody>
      </p:sp>
      <p:pic>
        <p:nvPicPr>
          <p:cNvPr id="5" name="Picture 4" descr="Figure-1-Histones-1024x1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063"/>
            <a:ext cx="5278084" cy="526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248243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are eukaryotic </a:t>
            </a:r>
            <a:r>
              <a:rPr lang="en-US" smtClean="0"/>
              <a:t>chromosomes different?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43" y="1270097"/>
            <a:ext cx="3647827" cy="53593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eukaryotes there are different chromosomes carrying different genes. </a:t>
            </a:r>
          </a:p>
          <a:p>
            <a:r>
              <a:rPr lang="en-US" dirty="0" smtClean="0"/>
              <a:t>A gene occupies a specific </a:t>
            </a:r>
            <a:r>
              <a:rPr lang="mr-IN" dirty="0" smtClean="0"/>
              <a:t>………</a:t>
            </a:r>
            <a:r>
              <a:rPr lang="en-US" dirty="0" smtClean="0"/>
              <a:t>..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How do they differ?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 smtClean="0"/>
              <a:t>Humans have 23 pairs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genes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" y="1107828"/>
            <a:ext cx="5489349" cy="4881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9300" y="4670336"/>
            <a:ext cx="257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Length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Position of centromere </a:t>
            </a:r>
          </a:p>
          <a:p>
            <a:r>
              <a:rPr lang="en-US" dirty="0"/>
              <a:t>(not visible </a:t>
            </a:r>
            <a:r>
              <a:rPr lang="en-US" dirty="0" smtClean="0"/>
              <a:t>here. When will it be visible?)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5" y="1270097"/>
            <a:ext cx="3896315" cy="52261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During mitosis and meiosis chromosomes supercoil. They appear as X shaped after DNA replication </a:t>
            </a:r>
            <a:r>
              <a:rPr lang="en-US" dirty="0"/>
              <a:t>d</a:t>
            </a:r>
            <a:r>
              <a:rPr lang="en-US" dirty="0" smtClean="0"/>
              <a:t>uring interphase (S).</a:t>
            </a:r>
          </a:p>
          <a:p>
            <a:r>
              <a:rPr lang="en-US" dirty="0" smtClean="0"/>
              <a:t>Position of centromere visible connecting two sister chromatids.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97"/>
            <a:ext cx="5259655" cy="37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48" y="4859620"/>
            <a:ext cx="8434776" cy="918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chromosomes with same sequence of genes. Are they identical?  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52" y="1047485"/>
            <a:ext cx="2719560" cy="3708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8" y="1041063"/>
            <a:ext cx="5259655" cy="3714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403" y="568736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</a:t>
            </a:r>
            <a:r>
              <a:rPr lang="mr-IN" dirty="0" smtClean="0"/>
              <a:t>……</a:t>
            </a:r>
            <a:r>
              <a:rPr lang="en-US" dirty="0" smtClean="0"/>
              <a:t>.as </a:t>
            </a:r>
            <a:r>
              <a:rPr lang="en-US" dirty="0"/>
              <a:t>they may have different alleles</a:t>
            </a:r>
          </a:p>
          <a:p>
            <a:endParaRPr lang="en-US" dirty="0"/>
          </a:p>
          <a:p>
            <a:r>
              <a:rPr lang="en-US" dirty="0"/>
              <a:t>E.g. Both chromosomes have hair colour genes. Each codes for a different colour</a:t>
            </a:r>
          </a:p>
        </p:txBody>
      </p:sp>
    </p:spTree>
    <p:extLst>
      <p:ext uri="{BB962C8B-B14F-4D97-AF65-F5344CB8AC3E}">
        <p14:creationId xmlns:p14="http://schemas.microsoft.com/office/powerpoint/2010/main" val="24494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3" y="294075"/>
            <a:ext cx="8229600" cy="7664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Database – finding the loci of human genes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554" y="1270097"/>
            <a:ext cx="4263904" cy="5496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Online data bases can find the exact locus of a gene.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Follow the instructions on page 154 to search for different gene loci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2" y="1041062"/>
            <a:ext cx="4198561" cy="57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Haploid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66" y="1270097"/>
            <a:ext cx="4263904" cy="54962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Has one chromosome of each type</a:t>
            </a:r>
          </a:p>
          <a:p>
            <a:endParaRPr lang="en-US" dirty="0"/>
          </a:p>
          <a:p>
            <a:r>
              <a:rPr lang="en-US" dirty="0" smtClean="0"/>
              <a:t>Humans: 23 chromosomes</a:t>
            </a:r>
          </a:p>
          <a:p>
            <a:endParaRPr lang="en-US" dirty="0"/>
          </a:p>
          <a:p>
            <a:r>
              <a:rPr lang="en-US" dirty="0" smtClean="0"/>
              <a:t>Gametes (egg and sperm)</a:t>
            </a:r>
          </a:p>
          <a:p>
            <a:endParaRPr lang="en-US" dirty="0"/>
          </a:p>
          <a:p>
            <a:r>
              <a:rPr lang="en-US" dirty="0" smtClean="0"/>
              <a:t>Not all eggs/sperm have the same chromosome as meiosis increases variation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88" y="1601435"/>
            <a:ext cx="5140553" cy="44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Diploid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270097"/>
            <a:ext cx="3860069" cy="54962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Has two chromosomes of each type </a:t>
            </a:r>
          </a:p>
          <a:p>
            <a:endParaRPr lang="en-US" dirty="0"/>
          </a:p>
          <a:p>
            <a:r>
              <a:rPr lang="en-US" dirty="0" smtClean="0"/>
              <a:t>Humans: 46 chromosomes (23 pairs)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Haploid cells fuse together during </a:t>
            </a:r>
            <a:r>
              <a:rPr lang="en-US" dirty="0" err="1" smtClean="0"/>
              <a:t>fertilisation</a:t>
            </a:r>
            <a:r>
              <a:rPr lang="en-US" dirty="0" smtClean="0"/>
              <a:t> producing a diploid zygote. </a:t>
            </a:r>
            <a:endParaRPr lang="en-US" dirty="0"/>
          </a:p>
        </p:txBody>
      </p:sp>
      <p:pic>
        <p:nvPicPr>
          <p:cNvPr id="5" name="Picture 4" descr="9fertiliz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785"/>
            <a:ext cx="5295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1063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 </a:t>
            </a:r>
            <a:r>
              <a:rPr lang="mr-IN" dirty="0" smtClean="0"/>
              <a:t>–</a:t>
            </a:r>
            <a:r>
              <a:rPr lang="en-US" dirty="0" smtClean="0"/>
              <a:t> Genomes and Chromosomes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927100"/>
            <a:ext cx="694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Contains plasmids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Naked DNA (not associated with proteins)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Single circular chromosome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DNA in mitochondria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DNA in chloroplasts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Linear chromosomes associated with histones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784600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Plants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4600" y="37846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Animals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5380" y="3784600"/>
            <a:ext cx="132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Prokaryotes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7607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52700" y="3784600"/>
            <a:ext cx="25400" cy="2463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96459" y="3784600"/>
            <a:ext cx="25400" cy="2463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38257" y="6334780"/>
            <a:ext cx="540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Put numbers into relevant columns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Number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732" y="1270097"/>
            <a:ext cx="3608044" cy="53842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Fundamental characteristic of an organism</a:t>
            </a:r>
          </a:p>
          <a:p>
            <a:endParaRPr lang="en-US" dirty="0"/>
          </a:p>
          <a:p>
            <a:r>
              <a:rPr lang="en-US" dirty="0" smtClean="0"/>
              <a:t>Different numbers of chromosomes = unlikely to interbreed</a:t>
            </a:r>
          </a:p>
          <a:p>
            <a:r>
              <a:rPr lang="en-US" dirty="0" smtClean="0"/>
              <a:t>Chromosome numbers can change in a species and cause speciation. Chromosomes can split or fuse.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4" y="1698075"/>
            <a:ext cx="4348136" cy="46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Number of chromosomes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65210"/>
              </p:ext>
            </p:extLst>
          </p:nvPr>
        </p:nvGraphicFramePr>
        <p:xfrm>
          <a:off x="165740" y="1873311"/>
          <a:ext cx="6096000" cy="434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0727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Organism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chromosomes</a:t>
                      </a:r>
                      <a:endParaRPr lang="en-US" sz="2800" dirty="0"/>
                    </a:p>
                  </a:txBody>
                  <a:tcPr/>
                </a:tc>
              </a:tr>
              <a:tr h="81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Threadworm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81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Humans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46</a:t>
                      </a:r>
                      <a:endParaRPr lang="en-US" sz="2800" dirty="0"/>
                    </a:p>
                  </a:txBody>
                  <a:tcPr/>
                </a:tc>
              </a:tr>
              <a:tr h="81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Chimp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48</a:t>
                      </a:r>
                      <a:endParaRPr lang="en-US" sz="2800" dirty="0"/>
                    </a:p>
                  </a:txBody>
                  <a:tcPr/>
                </a:tc>
              </a:tr>
              <a:tr h="81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endimage.ph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27" y="1217239"/>
            <a:ext cx="2442156" cy="1831617"/>
          </a:xfrm>
          <a:prstGeom prst="rect">
            <a:avLst/>
          </a:prstGeom>
        </p:spPr>
      </p:pic>
      <p:pic>
        <p:nvPicPr>
          <p:cNvPr id="8" name="Picture 7" descr="Outline-bo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40" y="3048856"/>
            <a:ext cx="898211" cy="1618576"/>
          </a:xfrm>
          <a:prstGeom prst="rect">
            <a:avLst/>
          </a:prstGeom>
        </p:spPr>
      </p:pic>
      <p:pic>
        <p:nvPicPr>
          <p:cNvPr id="9" name="Picture 8" descr="hooting-chi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51" y="3021048"/>
            <a:ext cx="2398681" cy="1918476"/>
          </a:xfrm>
          <a:prstGeom prst="rect">
            <a:avLst/>
          </a:prstGeom>
        </p:spPr>
      </p:pic>
      <p:pic>
        <p:nvPicPr>
          <p:cNvPr id="10" name="Picture 9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96" y="4939524"/>
            <a:ext cx="2068004" cy="15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smtClean="0"/>
              <a:t>Determining sex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100" y="1041063"/>
            <a:ext cx="855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Arial" charset="0"/>
              </a:rPr>
              <a:t>In mammals, males have two different sex chromosomes (X and Y) and females have</a:t>
            </a:r>
            <a:br>
              <a:rPr lang="en-US" dirty="0">
                <a:latin typeface="Times" charset="0"/>
                <a:ea typeface="Calibri" charset="0"/>
                <a:cs typeface="Arial" charset="0"/>
              </a:rPr>
            </a:br>
            <a:r>
              <a:rPr lang="en-US" dirty="0">
                <a:latin typeface="Times" charset="0"/>
                <a:ea typeface="Calibri" charset="0"/>
                <a:cs typeface="Arial" charset="0"/>
              </a:rPr>
              <a:t>two similar sex chromosomes (X and X).</a:t>
            </a:r>
            <a:br>
              <a:rPr lang="en-US" dirty="0">
                <a:latin typeface="Times" charset="0"/>
                <a:ea typeface="Calibri" charset="0"/>
                <a:cs typeface="Arial" charset="0"/>
              </a:rPr>
            </a:br>
            <a:r>
              <a:rPr lang="en-US" dirty="0">
                <a:latin typeface="Times" charset="0"/>
                <a:ea typeface="Calibri" charset="0"/>
                <a:cs typeface="Arial" charset="0"/>
              </a:rPr>
              <a:t/>
            </a:r>
            <a:br>
              <a:rPr lang="en-US" dirty="0">
                <a:latin typeface="Times" charset="0"/>
                <a:ea typeface="Calibri" charset="0"/>
                <a:cs typeface="Arial" charset="0"/>
              </a:rPr>
            </a:br>
            <a:r>
              <a:rPr lang="en-US" dirty="0">
                <a:latin typeface="Times" charset="0"/>
                <a:ea typeface="Calibri" charset="0"/>
                <a:cs typeface="Arial" charset="0"/>
              </a:rPr>
              <a:t>However, in birds males have two similar sex chromosomes (Z and Z), while females</a:t>
            </a:r>
            <a:br>
              <a:rPr lang="en-US" dirty="0">
                <a:latin typeface="Times" charset="0"/>
                <a:ea typeface="Calibri" charset="0"/>
                <a:cs typeface="Arial" charset="0"/>
              </a:rPr>
            </a:br>
            <a:r>
              <a:rPr lang="en-US" dirty="0">
                <a:latin typeface="Times" charset="0"/>
                <a:ea typeface="Calibri" charset="0"/>
                <a:cs typeface="Arial" charset="0"/>
              </a:rPr>
              <a:t>have two different sex chromosomes (Z and W).</a:t>
            </a:r>
            <a:endParaRPr lang="en-GB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" charset="0"/>
                <a:ea typeface="Calibri" charset="0"/>
                <a:cs typeface="Arial" charset="0"/>
              </a:rPr>
              <a:t> </a:t>
            </a:r>
            <a:endParaRPr lang="en-GB" sz="28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dirty="0">
                <a:latin typeface="Times" charset="0"/>
                <a:ea typeface="Calibri" charset="0"/>
                <a:cs typeface="Arial" charset="0"/>
              </a:rPr>
              <a:t>Complete a genetic cross diagram to show how sex is inherited in birds.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smtClean="0"/>
              <a:t>Determining sex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05" y="1270097"/>
            <a:ext cx="8965395" cy="549627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Autosomes</a:t>
            </a:r>
            <a:r>
              <a:rPr lang="en-US" sz="2400" dirty="0" smtClean="0"/>
              <a:t> = chromosomes that do not determine sex</a:t>
            </a: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Sex chromosomes </a:t>
            </a:r>
            <a:r>
              <a:rPr lang="en-US" sz="2400" dirty="0" smtClean="0"/>
              <a:t>= determine sex</a:t>
            </a:r>
            <a:endParaRPr lang="en-US" sz="2400" dirty="0"/>
          </a:p>
        </p:txBody>
      </p:sp>
      <p:pic>
        <p:nvPicPr>
          <p:cNvPr id="4" name="Picture 3" descr="kary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6609"/>
            <a:ext cx="5103936" cy="4491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6495" y="3399011"/>
            <a:ext cx="2174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many autosomes do you have?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56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smtClean="0"/>
              <a:t>Determining sex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4612" y="621963"/>
            <a:ext cx="5169388" cy="54962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All humans have at least one X </a:t>
            </a:r>
            <a:r>
              <a:rPr lang="en-US" dirty="0" smtClean="0"/>
              <a:t>chromosome</a:t>
            </a:r>
            <a:endParaRPr lang="en-US" dirty="0"/>
          </a:p>
          <a:p>
            <a:r>
              <a:rPr lang="en-US" dirty="0"/>
              <a:t>Y chromosome contains genes that are not needed for female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93"/>
            <a:ext cx="4102100" cy="60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Y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900" y="1547182"/>
            <a:ext cx="5169388" cy="27835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Contains TDF/SRY gene which induces the development of male features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Testes</a:t>
            </a:r>
          </a:p>
          <a:p>
            <a:pPr>
              <a:buFontTx/>
              <a:buChar char="-"/>
            </a:pPr>
            <a:r>
              <a:rPr lang="en-US" dirty="0" smtClean="0"/>
              <a:t>Testosterone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 smtClean="0"/>
              <a:t>If no TDF/SRY </a:t>
            </a:r>
            <a:r>
              <a:rPr lang="en-US" dirty="0" smtClean="0"/>
              <a:t>gene (no Y) </a:t>
            </a:r>
            <a:r>
              <a:rPr lang="en-US" dirty="0" smtClean="0"/>
              <a:t>– ovaries develop and a female is produced</a:t>
            </a:r>
            <a:endParaRPr lang="en-US" dirty="0"/>
          </a:p>
        </p:txBody>
      </p:sp>
      <p:pic>
        <p:nvPicPr>
          <p:cNvPr id="5" name="Picture 4" descr="Image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6" y="1284383"/>
            <a:ext cx="3487834" cy="5129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4012" y="518160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Testis-determining factor</a:t>
            </a:r>
            <a:r>
              <a:rPr lang="en-US"/>
              <a:t> (</a:t>
            </a:r>
            <a:r>
              <a:rPr lang="en-US" b="1"/>
              <a:t>TDF</a:t>
            </a:r>
            <a:r>
              <a:rPr lang="en-US"/>
              <a:t>), also known as </a:t>
            </a:r>
            <a:r>
              <a:rPr lang="en-US" b="1"/>
              <a:t>sex-determining region Y</a:t>
            </a:r>
            <a:r>
              <a:rPr lang="en-US"/>
              <a:t> (</a:t>
            </a:r>
            <a:r>
              <a:rPr lang="en-US" b="1"/>
              <a:t>SRY</a:t>
            </a:r>
            <a:r>
              <a:rPr lang="en-US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Karyogram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/>
              <a:t>karyotype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801" y="1061992"/>
            <a:ext cx="4036198" cy="57960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Karyogram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Image of chromosomes arranged in size order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Karyotype</a:t>
            </a:r>
          </a:p>
          <a:p>
            <a:pPr marL="0" indent="0">
              <a:buNone/>
            </a:pPr>
            <a:r>
              <a:rPr lang="en-US" dirty="0" smtClean="0"/>
              <a:t>Property of an organism – number and type of chromosomes </a:t>
            </a:r>
          </a:p>
          <a:p>
            <a:pPr marL="0" indent="0">
              <a:buNone/>
            </a:pPr>
            <a:r>
              <a:rPr lang="en-US" dirty="0" smtClean="0"/>
              <a:t>Description of the </a:t>
            </a:r>
            <a:r>
              <a:rPr lang="en-US" dirty="0" err="1" smtClean="0"/>
              <a:t>karyogram</a:t>
            </a:r>
            <a:endParaRPr lang="en-US" dirty="0" smtClean="0"/>
          </a:p>
        </p:txBody>
      </p:sp>
      <p:pic>
        <p:nvPicPr>
          <p:cNvPr id="5" name="Picture 4" descr="kary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9" y="1007379"/>
            <a:ext cx="3856744" cy="3393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79" y="4445573"/>
            <a:ext cx="385674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23 pairs of chromosomes</a:t>
            </a:r>
          </a:p>
          <a:p>
            <a:pPr algn="ctr"/>
            <a:r>
              <a:rPr lang="en-US" sz="2400" dirty="0" smtClean="0"/>
              <a:t>Homologous pairs</a:t>
            </a:r>
          </a:p>
          <a:p>
            <a:pPr algn="ctr"/>
            <a:r>
              <a:rPr lang="en-US" sz="2400" dirty="0" smtClean="0"/>
              <a:t>X and Y chromosomes </a:t>
            </a:r>
          </a:p>
          <a:p>
            <a:pPr algn="ctr"/>
            <a:r>
              <a:rPr lang="en-US" sz="2400" dirty="0" smtClean="0"/>
              <a:t>Male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3827823" y="1693551"/>
            <a:ext cx="934907" cy="56451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980223" y="4880230"/>
            <a:ext cx="934907" cy="56451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somy21fem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7339916" cy="4342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5024" y="4871421"/>
            <a:ext cx="187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Karyotype?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39916" y="1900238"/>
            <a:ext cx="180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Karyogram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9500" y="4677945"/>
            <a:ext cx="497969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23 pairs of chromosomes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3 x chromosome 21 (trisomy 21)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Down </a:t>
            </a:r>
            <a:r>
              <a:rPr lang="en-US" sz="2800" b="1" dirty="0" err="1" smtClean="0">
                <a:solidFill>
                  <a:srgbClr val="FF0000"/>
                </a:solidFill>
              </a:rPr>
              <a:t>sydrome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Female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Pre-natal testing</a:t>
            </a:r>
            <a:endParaRPr lang="en-US" dirty="0"/>
          </a:p>
        </p:txBody>
      </p:sp>
      <p:pic>
        <p:nvPicPr>
          <p:cNvPr id="4" name="Picture 3" descr="trisomy-21-highlight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404"/>
            <a:ext cx="6107060" cy="4580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6400" y="1041063"/>
            <a:ext cx="132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Before-birth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3760" y="2802888"/>
            <a:ext cx="2046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test of a baby has a genetic disorder (such as Down Syndrome) cells are collected and a </a:t>
            </a:r>
            <a:r>
              <a:rPr lang="en-US" dirty="0" err="1"/>
              <a:t>k</a:t>
            </a:r>
            <a:r>
              <a:rPr lang="en-US" dirty="0" err="1" smtClean="0"/>
              <a:t>aryogram</a:t>
            </a:r>
            <a:r>
              <a:rPr lang="en-US" dirty="0" smtClean="0"/>
              <a:t> is produced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mnioandC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8964248" cy="67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3.2 Chromosomes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58288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400" dirty="0" smtClean="0"/>
              <a:t>Prokaryotes have one chromosome consisting of a circular DNA molecule</a:t>
            </a:r>
          </a:p>
          <a:p>
            <a:pPr>
              <a:buFontTx/>
              <a:buChar char="-"/>
            </a:pPr>
            <a:r>
              <a:rPr lang="en-US" sz="1400" dirty="0" smtClean="0"/>
              <a:t>Some prokaryotes also have plasmids but eukaryotes do not</a:t>
            </a:r>
          </a:p>
          <a:p>
            <a:pPr>
              <a:buFontTx/>
              <a:buChar char="-"/>
            </a:pPr>
            <a:r>
              <a:rPr lang="en-US" sz="1400" dirty="0" smtClean="0"/>
              <a:t>Eukaryote chromosomes are linear DNA molecules associated with histone proteins</a:t>
            </a:r>
          </a:p>
          <a:p>
            <a:pPr>
              <a:buFontTx/>
              <a:buChar char="-"/>
            </a:pPr>
            <a:r>
              <a:rPr lang="en-US" sz="1400" dirty="0" smtClean="0"/>
              <a:t>In a eukaryote species there are different chromosomes that carry different genes</a:t>
            </a:r>
          </a:p>
          <a:p>
            <a:pPr>
              <a:buFontTx/>
              <a:buChar char="-"/>
            </a:pPr>
            <a:r>
              <a:rPr lang="en-US" sz="1400" dirty="0" smtClean="0"/>
              <a:t>Homologous chromosomes carry the same sequence of genes but not necessarily the same alleles of those genes</a:t>
            </a:r>
          </a:p>
          <a:p>
            <a:pPr>
              <a:buFontTx/>
              <a:buChar char="-"/>
            </a:pPr>
            <a:r>
              <a:rPr lang="en-US" sz="1400" dirty="0" smtClean="0"/>
              <a:t>Diploid nuclei have pairs of homologous chromosomes</a:t>
            </a:r>
          </a:p>
          <a:p>
            <a:pPr>
              <a:buFontTx/>
              <a:buChar char="-"/>
            </a:pPr>
            <a:r>
              <a:rPr lang="en-US" sz="1400" dirty="0" smtClean="0"/>
              <a:t>Haploid nuclei have one chromosome of each pair</a:t>
            </a:r>
          </a:p>
          <a:p>
            <a:pPr>
              <a:buFontTx/>
              <a:buChar char="-"/>
            </a:pPr>
            <a:r>
              <a:rPr lang="en-US" sz="1400" dirty="0" smtClean="0"/>
              <a:t>The number of chromosomes is a characteristic feature of members of a species</a:t>
            </a:r>
          </a:p>
          <a:p>
            <a:pPr>
              <a:buFontTx/>
              <a:buChar char="-"/>
            </a:pPr>
            <a:r>
              <a:rPr lang="en-US" sz="1400" dirty="0" smtClean="0"/>
              <a:t>A </a:t>
            </a:r>
            <a:r>
              <a:rPr lang="en-US" sz="1400" dirty="0" err="1" smtClean="0"/>
              <a:t>karyogram</a:t>
            </a:r>
            <a:r>
              <a:rPr lang="en-US" sz="1400" dirty="0" smtClean="0"/>
              <a:t> shows the chromosomes of an organism in homologous pairs of decreasing length</a:t>
            </a:r>
          </a:p>
          <a:p>
            <a:pPr>
              <a:buFontTx/>
              <a:buChar char="-"/>
            </a:pPr>
            <a:r>
              <a:rPr lang="en-US" sz="1400" dirty="0" smtClean="0"/>
              <a:t>Sex is determined by sex chromosomes and autosomes are chromosomes that do not determine sex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4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26187"/>
            <a:ext cx="4122615" cy="3167179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Applications: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err="1" smtClean="0"/>
              <a:t>Cairns’s</a:t>
            </a:r>
            <a:r>
              <a:rPr lang="en-US" sz="1600" dirty="0" smtClean="0"/>
              <a:t> technique for measuring the length of DNA molecules by autoradiography</a:t>
            </a:r>
          </a:p>
          <a:p>
            <a:pPr>
              <a:buFontTx/>
              <a:buChar char="-"/>
            </a:pPr>
            <a:r>
              <a:rPr lang="en-US" sz="1600" dirty="0" smtClean="0"/>
              <a:t>Comparison of genome size in T2 phages</a:t>
            </a:r>
          </a:p>
          <a:p>
            <a:pPr>
              <a:buFontTx/>
              <a:buChar char="-"/>
            </a:pPr>
            <a:r>
              <a:rPr lang="en-US" sz="1600" dirty="0" smtClean="0"/>
              <a:t>Comparison of diploid chromosome numbers</a:t>
            </a:r>
          </a:p>
          <a:p>
            <a:pPr>
              <a:buFontTx/>
              <a:buChar char="-"/>
            </a:pPr>
            <a:r>
              <a:rPr lang="en-US" sz="1600" dirty="0" smtClean="0"/>
              <a:t>Use of </a:t>
            </a:r>
            <a:r>
              <a:rPr lang="en-US" sz="1600" dirty="0" err="1" smtClean="0"/>
              <a:t>karyotyes</a:t>
            </a:r>
            <a:r>
              <a:rPr lang="en-US" sz="1600" dirty="0" smtClean="0"/>
              <a:t> to deduce sex and diagnose Down Syndrome in humans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336052"/>
            <a:ext cx="4122615" cy="128957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Use of online databases to identify the locus of a human gene and its protein product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779934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Developments in scientific research follow improvements in techniques: autoradiography was used to establish the length of DNA molecules in chromosomes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Freeform 3"/>
          <p:cNvSpPr/>
          <p:nvPr/>
        </p:nvSpPr>
        <p:spPr>
          <a:xfrm>
            <a:off x="136768" y="406400"/>
            <a:ext cx="4229857" cy="1524204"/>
          </a:xfrm>
          <a:custGeom>
            <a:avLst/>
            <a:gdLst>
              <a:gd name="connsiteX0" fmla="*/ 596900 w 4229857"/>
              <a:gd name="connsiteY0" fmla="*/ 304800 h 1524204"/>
              <a:gd name="connsiteX1" fmla="*/ 457200 w 4229857"/>
              <a:gd name="connsiteY1" fmla="*/ 330200 h 1524204"/>
              <a:gd name="connsiteX2" fmla="*/ 419100 w 4229857"/>
              <a:gd name="connsiteY2" fmla="*/ 342900 h 1524204"/>
              <a:gd name="connsiteX3" fmla="*/ 368300 w 4229857"/>
              <a:gd name="connsiteY3" fmla="*/ 355600 h 1524204"/>
              <a:gd name="connsiteX4" fmla="*/ 292100 w 4229857"/>
              <a:gd name="connsiteY4" fmla="*/ 381000 h 1524204"/>
              <a:gd name="connsiteX5" fmla="*/ 254000 w 4229857"/>
              <a:gd name="connsiteY5" fmla="*/ 393700 h 1524204"/>
              <a:gd name="connsiteX6" fmla="*/ 139700 w 4229857"/>
              <a:gd name="connsiteY6" fmla="*/ 457200 h 1524204"/>
              <a:gd name="connsiteX7" fmla="*/ 101600 w 4229857"/>
              <a:gd name="connsiteY7" fmla="*/ 495300 h 1524204"/>
              <a:gd name="connsiteX8" fmla="*/ 63500 w 4229857"/>
              <a:gd name="connsiteY8" fmla="*/ 520700 h 1524204"/>
              <a:gd name="connsiteX9" fmla="*/ 25400 w 4229857"/>
              <a:gd name="connsiteY9" fmla="*/ 596900 h 1524204"/>
              <a:gd name="connsiteX10" fmla="*/ 0 w 4229857"/>
              <a:gd name="connsiteY10" fmla="*/ 635000 h 1524204"/>
              <a:gd name="connsiteX11" fmla="*/ 12700 w 4229857"/>
              <a:gd name="connsiteY11" fmla="*/ 952500 h 1524204"/>
              <a:gd name="connsiteX12" fmla="*/ 25400 w 4229857"/>
              <a:gd name="connsiteY12" fmla="*/ 990600 h 1524204"/>
              <a:gd name="connsiteX13" fmla="*/ 50800 w 4229857"/>
              <a:gd name="connsiteY13" fmla="*/ 1028700 h 1524204"/>
              <a:gd name="connsiteX14" fmla="*/ 114300 w 4229857"/>
              <a:gd name="connsiteY14" fmla="*/ 1143000 h 1524204"/>
              <a:gd name="connsiteX15" fmla="*/ 228600 w 4229857"/>
              <a:gd name="connsiteY15" fmla="*/ 1206500 h 1524204"/>
              <a:gd name="connsiteX16" fmla="*/ 266700 w 4229857"/>
              <a:gd name="connsiteY16" fmla="*/ 1231900 h 1524204"/>
              <a:gd name="connsiteX17" fmla="*/ 342900 w 4229857"/>
              <a:gd name="connsiteY17" fmla="*/ 1257300 h 1524204"/>
              <a:gd name="connsiteX18" fmla="*/ 381000 w 4229857"/>
              <a:gd name="connsiteY18" fmla="*/ 1270000 h 1524204"/>
              <a:gd name="connsiteX19" fmla="*/ 419100 w 4229857"/>
              <a:gd name="connsiteY19" fmla="*/ 1282700 h 1524204"/>
              <a:gd name="connsiteX20" fmla="*/ 469900 w 4229857"/>
              <a:gd name="connsiteY20" fmla="*/ 1295400 h 1524204"/>
              <a:gd name="connsiteX21" fmla="*/ 508000 w 4229857"/>
              <a:gd name="connsiteY21" fmla="*/ 1308100 h 1524204"/>
              <a:gd name="connsiteX22" fmla="*/ 647700 w 4229857"/>
              <a:gd name="connsiteY22" fmla="*/ 1333500 h 1524204"/>
              <a:gd name="connsiteX23" fmla="*/ 927100 w 4229857"/>
              <a:gd name="connsiteY23" fmla="*/ 1358900 h 1524204"/>
              <a:gd name="connsiteX24" fmla="*/ 1117600 w 4229857"/>
              <a:gd name="connsiteY24" fmla="*/ 1397000 h 1524204"/>
              <a:gd name="connsiteX25" fmla="*/ 1181100 w 4229857"/>
              <a:gd name="connsiteY25" fmla="*/ 1409700 h 1524204"/>
              <a:gd name="connsiteX26" fmla="*/ 1397000 w 4229857"/>
              <a:gd name="connsiteY26" fmla="*/ 1473200 h 1524204"/>
              <a:gd name="connsiteX27" fmla="*/ 1511300 w 4229857"/>
              <a:gd name="connsiteY27" fmla="*/ 1524000 h 1524204"/>
              <a:gd name="connsiteX28" fmla="*/ 1549400 w 4229857"/>
              <a:gd name="connsiteY28" fmla="*/ 1511300 h 1524204"/>
              <a:gd name="connsiteX29" fmla="*/ 1651000 w 4229857"/>
              <a:gd name="connsiteY29" fmla="*/ 1460500 h 1524204"/>
              <a:gd name="connsiteX30" fmla="*/ 1689100 w 4229857"/>
              <a:gd name="connsiteY30" fmla="*/ 1435100 h 1524204"/>
              <a:gd name="connsiteX31" fmla="*/ 1765300 w 4229857"/>
              <a:gd name="connsiteY31" fmla="*/ 1409700 h 1524204"/>
              <a:gd name="connsiteX32" fmla="*/ 1803400 w 4229857"/>
              <a:gd name="connsiteY32" fmla="*/ 1397000 h 1524204"/>
              <a:gd name="connsiteX33" fmla="*/ 1892300 w 4229857"/>
              <a:gd name="connsiteY33" fmla="*/ 1371600 h 1524204"/>
              <a:gd name="connsiteX34" fmla="*/ 1930400 w 4229857"/>
              <a:gd name="connsiteY34" fmla="*/ 1358900 h 1524204"/>
              <a:gd name="connsiteX35" fmla="*/ 2146300 w 4229857"/>
              <a:gd name="connsiteY35" fmla="*/ 1320800 h 1524204"/>
              <a:gd name="connsiteX36" fmla="*/ 2209800 w 4229857"/>
              <a:gd name="connsiteY36" fmla="*/ 1308100 h 1524204"/>
              <a:gd name="connsiteX37" fmla="*/ 2311400 w 4229857"/>
              <a:gd name="connsiteY37" fmla="*/ 1282700 h 1524204"/>
              <a:gd name="connsiteX38" fmla="*/ 2451100 w 4229857"/>
              <a:gd name="connsiteY38" fmla="*/ 1257300 h 1524204"/>
              <a:gd name="connsiteX39" fmla="*/ 2984500 w 4229857"/>
              <a:gd name="connsiteY39" fmla="*/ 1270000 h 1524204"/>
              <a:gd name="connsiteX40" fmla="*/ 3086100 w 4229857"/>
              <a:gd name="connsiteY40" fmla="*/ 1295400 h 1524204"/>
              <a:gd name="connsiteX41" fmla="*/ 3213100 w 4229857"/>
              <a:gd name="connsiteY41" fmla="*/ 1320800 h 1524204"/>
              <a:gd name="connsiteX42" fmla="*/ 3340100 w 4229857"/>
              <a:gd name="connsiteY42" fmla="*/ 1371600 h 1524204"/>
              <a:gd name="connsiteX43" fmla="*/ 3467100 w 4229857"/>
              <a:gd name="connsiteY43" fmla="*/ 1409700 h 1524204"/>
              <a:gd name="connsiteX44" fmla="*/ 3505200 w 4229857"/>
              <a:gd name="connsiteY44" fmla="*/ 1435100 h 1524204"/>
              <a:gd name="connsiteX45" fmla="*/ 3581400 w 4229857"/>
              <a:gd name="connsiteY45" fmla="*/ 1460500 h 1524204"/>
              <a:gd name="connsiteX46" fmla="*/ 3670300 w 4229857"/>
              <a:gd name="connsiteY46" fmla="*/ 1485900 h 1524204"/>
              <a:gd name="connsiteX47" fmla="*/ 3708400 w 4229857"/>
              <a:gd name="connsiteY47" fmla="*/ 1498600 h 1524204"/>
              <a:gd name="connsiteX48" fmla="*/ 3759200 w 4229857"/>
              <a:gd name="connsiteY48" fmla="*/ 1485900 h 1524204"/>
              <a:gd name="connsiteX49" fmla="*/ 3848100 w 4229857"/>
              <a:gd name="connsiteY49" fmla="*/ 1409700 h 1524204"/>
              <a:gd name="connsiteX50" fmla="*/ 3886200 w 4229857"/>
              <a:gd name="connsiteY50" fmla="*/ 1384300 h 1524204"/>
              <a:gd name="connsiteX51" fmla="*/ 3987800 w 4229857"/>
              <a:gd name="connsiteY51" fmla="*/ 1308100 h 1524204"/>
              <a:gd name="connsiteX52" fmla="*/ 4038600 w 4229857"/>
              <a:gd name="connsiteY52" fmla="*/ 1270000 h 1524204"/>
              <a:gd name="connsiteX53" fmla="*/ 4114800 w 4229857"/>
              <a:gd name="connsiteY53" fmla="*/ 1219200 h 1524204"/>
              <a:gd name="connsiteX54" fmla="*/ 4191000 w 4229857"/>
              <a:gd name="connsiteY54" fmla="*/ 1143000 h 1524204"/>
              <a:gd name="connsiteX55" fmla="*/ 4203700 w 4229857"/>
              <a:gd name="connsiteY55" fmla="*/ 1104900 h 1524204"/>
              <a:gd name="connsiteX56" fmla="*/ 4229100 w 4229857"/>
              <a:gd name="connsiteY56" fmla="*/ 1066800 h 1524204"/>
              <a:gd name="connsiteX57" fmla="*/ 4216400 w 4229857"/>
              <a:gd name="connsiteY57" fmla="*/ 863600 h 1524204"/>
              <a:gd name="connsiteX58" fmla="*/ 4178300 w 4229857"/>
              <a:gd name="connsiteY58" fmla="*/ 723900 h 1524204"/>
              <a:gd name="connsiteX59" fmla="*/ 4152900 w 4229857"/>
              <a:gd name="connsiteY59" fmla="*/ 673100 h 1524204"/>
              <a:gd name="connsiteX60" fmla="*/ 4140200 w 4229857"/>
              <a:gd name="connsiteY60" fmla="*/ 622300 h 1524204"/>
              <a:gd name="connsiteX61" fmla="*/ 4064000 w 4229857"/>
              <a:gd name="connsiteY61" fmla="*/ 482600 h 1524204"/>
              <a:gd name="connsiteX62" fmla="*/ 3987800 w 4229857"/>
              <a:gd name="connsiteY62" fmla="*/ 393700 h 1524204"/>
              <a:gd name="connsiteX63" fmla="*/ 3911600 w 4229857"/>
              <a:gd name="connsiteY63" fmla="*/ 342900 h 1524204"/>
              <a:gd name="connsiteX64" fmla="*/ 3873500 w 4229857"/>
              <a:gd name="connsiteY64" fmla="*/ 317500 h 1524204"/>
              <a:gd name="connsiteX65" fmla="*/ 3771900 w 4229857"/>
              <a:gd name="connsiteY65" fmla="*/ 279400 h 1524204"/>
              <a:gd name="connsiteX66" fmla="*/ 3695700 w 4229857"/>
              <a:gd name="connsiteY66" fmla="*/ 254000 h 1524204"/>
              <a:gd name="connsiteX67" fmla="*/ 3505200 w 4229857"/>
              <a:gd name="connsiteY67" fmla="*/ 228600 h 1524204"/>
              <a:gd name="connsiteX68" fmla="*/ 2819400 w 4229857"/>
              <a:gd name="connsiteY68" fmla="*/ 241300 h 1524204"/>
              <a:gd name="connsiteX69" fmla="*/ 2679700 w 4229857"/>
              <a:gd name="connsiteY69" fmla="*/ 254000 h 1524204"/>
              <a:gd name="connsiteX70" fmla="*/ 2362200 w 4229857"/>
              <a:gd name="connsiteY70" fmla="*/ 279400 h 1524204"/>
              <a:gd name="connsiteX71" fmla="*/ 2311400 w 4229857"/>
              <a:gd name="connsiteY71" fmla="*/ 292100 h 1524204"/>
              <a:gd name="connsiteX72" fmla="*/ 2273300 w 4229857"/>
              <a:gd name="connsiteY72" fmla="*/ 304800 h 1524204"/>
              <a:gd name="connsiteX73" fmla="*/ 2209800 w 4229857"/>
              <a:gd name="connsiteY73" fmla="*/ 292100 h 1524204"/>
              <a:gd name="connsiteX74" fmla="*/ 2108200 w 4229857"/>
              <a:gd name="connsiteY74" fmla="*/ 266700 h 1524204"/>
              <a:gd name="connsiteX75" fmla="*/ 2057400 w 4229857"/>
              <a:gd name="connsiteY75" fmla="*/ 254000 h 1524204"/>
              <a:gd name="connsiteX76" fmla="*/ 1981200 w 4229857"/>
              <a:gd name="connsiteY76" fmla="*/ 215900 h 1524204"/>
              <a:gd name="connsiteX77" fmla="*/ 1828800 w 4229857"/>
              <a:gd name="connsiteY77" fmla="*/ 177800 h 1524204"/>
              <a:gd name="connsiteX78" fmla="*/ 1701800 w 4229857"/>
              <a:gd name="connsiteY78" fmla="*/ 139700 h 1524204"/>
              <a:gd name="connsiteX79" fmla="*/ 1638300 w 4229857"/>
              <a:gd name="connsiteY79" fmla="*/ 114300 h 1524204"/>
              <a:gd name="connsiteX80" fmla="*/ 1587500 w 4229857"/>
              <a:gd name="connsiteY80" fmla="*/ 101600 h 1524204"/>
              <a:gd name="connsiteX81" fmla="*/ 1536700 w 4229857"/>
              <a:gd name="connsiteY81" fmla="*/ 76200 h 1524204"/>
              <a:gd name="connsiteX82" fmla="*/ 1473200 w 4229857"/>
              <a:gd name="connsiteY82" fmla="*/ 63500 h 1524204"/>
              <a:gd name="connsiteX83" fmla="*/ 1435100 w 4229857"/>
              <a:gd name="connsiteY83" fmla="*/ 38100 h 1524204"/>
              <a:gd name="connsiteX84" fmla="*/ 1371600 w 4229857"/>
              <a:gd name="connsiteY84" fmla="*/ 25400 h 1524204"/>
              <a:gd name="connsiteX85" fmla="*/ 1244600 w 4229857"/>
              <a:gd name="connsiteY85" fmla="*/ 0 h 1524204"/>
              <a:gd name="connsiteX86" fmla="*/ 939800 w 4229857"/>
              <a:gd name="connsiteY86" fmla="*/ 12700 h 1524204"/>
              <a:gd name="connsiteX87" fmla="*/ 901700 w 4229857"/>
              <a:gd name="connsiteY87" fmla="*/ 25400 h 1524204"/>
              <a:gd name="connsiteX88" fmla="*/ 825500 w 4229857"/>
              <a:gd name="connsiteY88" fmla="*/ 101600 h 1524204"/>
              <a:gd name="connsiteX89" fmla="*/ 774700 w 4229857"/>
              <a:gd name="connsiteY89" fmla="*/ 152400 h 1524204"/>
              <a:gd name="connsiteX90" fmla="*/ 723900 w 4229857"/>
              <a:gd name="connsiteY90" fmla="*/ 228600 h 1524204"/>
              <a:gd name="connsiteX91" fmla="*/ 685800 w 4229857"/>
              <a:gd name="connsiteY91" fmla="*/ 254000 h 1524204"/>
              <a:gd name="connsiteX92" fmla="*/ 609600 w 4229857"/>
              <a:gd name="connsiteY92" fmla="*/ 317500 h 1524204"/>
              <a:gd name="connsiteX93" fmla="*/ 520700 w 4229857"/>
              <a:gd name="connsiteY93" fmla="*/ 342900 h 1524204"/>
              <a:gd name="connsiteX94" fmla="*/ 406400 w 4229857"/>
              <a:gd name="connsiteY94" fmla="*/ 393700 h 1524204"/>
              <a:gd name="connsiteX95" fmla="*/ 355600 w 4229857"/>
              <a:gd name="connsiteY95" fmla="*/ 406400 h 152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229857" h="1524204">
                <a:moveTo>
                  <a:pt x="596900" y="304800"/>
                </a:moveTo>
                <a:cubicBezTo>
                  <a:pt x="446302" y="342449"/>
                  <a:pt x="684727" y="284695"/>
                  <a:pt x="457200" y="330200"/>
                </a:cubicBezTo>
                <a:cubicBezTo>
                  <a:pt x="444073" y="332825"/>
                  <a:pt x="431972" y="339222"/>
                  <a:pt x="419100" y="342900"/>
                </a:cubicBezTo>
                <a:cubicBezTo>
                  <a:pt x="402317" y="347695"/>
                  <a:pt x="385018" y="350584"/>
                  <a:pt x="368300" y="355600"/>
                </a:cubicBezTo>
                <a:cubicBezTo>
                  <a:pt x="342655" y="363293"/>
                  <a:pt x="317500" y="372533"/>
                  <a:pt x="292100" y="381000"/>
                </a:cubicBezTo>
                <a:cubicBezTo>
                  <a:pt x="279400" y="385233"/>
                  <a:pt x="265139" y="386274"/>
                  <a:pt x="254000" y="393700"/>
                </a:cubicBezTo>
                <a:cubicBezTo>
                  <a:pt x="166661" y="451926"/>
                  <a:pt x="206760" y="434847"/>
                  <a:pt x="139700" y="457200"/>
                </a:cubicBezTo>
                <a:cubicBezTo>
                  <a:pt x="127000" y="469900"/>
                  <a:pt x="115398" y="483802"/>
                  <a:pt x="101600" y="495300"/>
                </a:cubicBezTo>
                <a:cubicBezTo>
                  <a:pt x="89874" y="505071"/>
                  <a:pt x="74293" y="509907"/>
                  <a:pt x="63500" y="520700"/>
                </a:cubicBezTo>
                <a:cubicBezTo>
                  <a:pt x="27104" y="557096"/>
                  <a:pt x="46058" y="555583"/>
                  <a:pt x="25400" y="596900"/>
                </a:cubicBezTo>
                <a:cubicBezTo>
                  <a:pt x="18574" y="610552"/>
                  <a:pt x="8467" y="622300"/>
                  <a:pt x="0" y="635000"/>
                </a:cubicBezTo>
                <a:cubicBezTo>
                  <a:pt x="4233" y="740833"/>
                  <a:pt x="5154" y="846851"/>
                  <a:pt x="12700" y="952500"/>
                </a:cubicBezTo>
                <a:cubicBezTo>
                  <a:pt x="13654" y="965853"/>
                  <a:pt x="19413" y="978626"/>
                  <a:pt x="25400" y="990600"/>
                </a:cubicBezTo>
                <a:cubicBezTo>
                  <a:pt x="32226" y="1004252"/>
                  <a:pt x="43974" y="1015048"/>
                  <a:pt x="50800" y="1028700"/>
                </a:cubicBezTo>
                <a:cubicBezTo>
                  <a:pt x="73960" y="1075020"/>
                  <a:pt x="54235" y="1102957"/>
                  <a:pt x="114300" y="1143000"/>
                </a:cubicBezTo>
                <a:cubicBezTo>
                  <a:pt x="354560" y="1303173"/>
                  <a:pt x="94479" y="1139440"/>
                  <a:pt x="228600" y="1206500"/>
                </a:cubicBezTo>
                <a:cubicBezTo>
                  <a:pt x="242252" y="1213326"/>
                  <a:pt x="252752" y="1225701"/>
                  <a:pt x="266700" y="1231900"/>
                </a:cubicBezTo>
                <a:cubicBezTo>
                  <a:pt x="291166" y="1242774"/>
                  <a:pt x="317500" y="1248833"/>
                  <a:pt x="342900" y="1257300"/>
                </a:cubicBezTo>
                <a:lnTo>
                  <a:pt x="381000" y="1270000"/>
                </a:lnTo>
                <a:cubicBezTo>
                  <a:pt x="393700" y="1274233"/>
                  <a:pt x="406113" y="1279453"/>
                  <a:pt x="419100" y="1282700"/>
                </a:cubicBezTo>
                <a:cubicBezTo>
                  <a:pt x="436033" y="1286933"/>
                  <a:pt x="453117" y="1290605"/>
                  <a:pt x="469900" y="1295400"/>
                </a:cubicBezTo>
                <a:cubicBezTo>
                  <a:pt x="482772" y="1299078"/>
                  <a:pt x="495013" y="1304853"/>
                  <a:pt x="508000" y="1308100"/>
                </a:cubicBezTo>
                <a:cubicBezTo>
                  <a:pt x="530845" y="1313811"/>
                  <a:pt x="628829" y="1331613"/>
                  <a:pt x="647700" y="1333500"/>
                </a:cubicBezTo>
                <a:cubicBezTo>
                  <a:pt x="756457" y="1344376"/>
                  <a:pt x="825755" y="1341275"/>
                  <a:pt x="927100" y="1358900"/>
                </a:cubicBezTo>
                <a:cubicBezTo>
                  <a:pt x="990900" y="1369996"/>
                  <a:pt x="1054100" y="1384300"/>
                  <a:pt x="1117600" y="1397000"/>
                </a:cubicBezTo>
                <a:cubicBezTo>
                  <a:pt x="1138767" y="1401233"/>
                  <a:pt x="1160622" y="1402874"/>
                  <a:pt x="1181100" y="1409700"/>
                </a:cubicBezTo>
                <a:cubicBezTo>
                  <a:pt x="1353978" y="1467326"/>
                  <a:pt x="1280992" y="1449998"/>
                  <a:pt x="1397000" y="1473200"/>
                </a:cubicBezTo>
                <a:cubicBezTo>
                  <a:pt x="1418814" y="1484107"/>
                  <a:pt x="1489679" y="1521297"/>
                  <a:pt x="1511300" y="1524000"/>
                </a:cubicBezTo>
                <a:cubicBezTo>
                  <a:pt x="1524584" y="1525660"/>
                  <a:pt x="1537213" y="1516840"/>
                  <a:pt x="1549400" y="1511300"/>
                </a:cubicBezTo>
                <a:cubicBezTo>
                  <a:pt x="1583870" y="1495632"/>
                  <a:pt x="1619495" y="1481503"/>
                  <a:pt x="1651000" y="1460500"/>
                </a:cubicBezTo>
                <a:cubicBezTo>
                  <a:pt x="1663700" y="1452033"/>
                  <a:pt x="1675152" y="1441299"/>
                  <a:pt x="1689100" y="1435100"/>
                </a:cubicBezTo>
                <a:cubicBezTo>
                  <a:pt x="1713566" y="1424226"/>
                  <a:pt x="1739900" y="1418167"/>
                  <a:pt x="1765300" y="1409700"/>
                </a:cubicBezTo>
                <a:cubicBezTo>
                  <a:pt x="1778000" y="1405467"/>
                  <a:pt x="1790528" y="1400678"/>
                  <a:pt x="1803400" y="1397000"/>
                </a:cubicBezTo>
                <a:lnTo>
                  <a:pt x="1892300" y="1371600"/>
                </a:lnTo>
                <a:cubicBezTo>
                  <a:pt x="1905122" y="1367753"/>
                  <a:pt x="1917356" y="1361910"/>
                  <a:pt x="1930400" y="1358900"/>
                </a:cubicBezTo>
                <a:cubicBezTo>
                  <a:pt x="2082219" y="1323865"/>
                  <a:pt x="2017806" y="1342216"/>
                  <a:pt x="2146300" y="1320800"/>
                </a:cubicBezTo>
                <a:cubicBezTo>
                  <a:pt x="2167592" y="1317251"/>
                  <a:pt x="2188767" y="1312954"/>
                  <a:pt x="2209800" y="1308100"/>
                </a:cubicBezTo>
                <a:cubicBezTo>
                  <a:pt x="2243815" y="1300250"/>
                  <a:pt x="2276966" y="1288439"/>
                  <a:pt x="2311400" y="1282700"/>
                </a:cubicBezTo>
                <a:cubicBezTo>
                  <a:pt x="2408892" y="1266451"/>
                  <a:pt x="2362350" y="1275050"/>
                  <a:pt x="2451100" y="1257300"/>
                </a:cubicBezTo>
                <a:cubicBezTo>
                  <a:pt x="2628900" y="1261533"/>
                  <a:pt x="2806969" y="1259348"/>
                  <a:pt x="2984500" y="1270000"/>
                </a:cubicBezTo>
                <a:cubicBezTo>
                  <a:pt x="3019346" y="1272091"/>
                  <a:pt x="3052233" y="1286933"/>
                  <a:pt x="3086100" y="1295400"/>
                </a:cubicBezTo>
                <a:cubicBezTo>
                  <a:pt x="3161882" y="1314345"/>
                  <a:pt x="3119683" y="1305231"/>
                  <a:pt x="3213100" y="1320800"/>
                </a:cubicBezTo>
                <a:cubicBezTo>
                  <a:pt x="3255433" y="1337733"/>
                  <a:pt x="3296845" y="1357182"/>
                  <a:pt x="3340100" y="1371600"/>
                </a:cubicBezTo>
                <a:cubicBezTo>
                  <a:pt x="3407438" y="1394046"/>
                  <a:pt x="3365328" y="1380622"/>
                  <a:pt x="3467100" y="1409700"/>
                </a:cubicBezTo>
                <a:cubicBezTo>
                  <a:pt x="3479800" y="1418167"/>
                  <a:pt x="3491252" y="1428901"/>
                  <a:pt x="3505200" y="1435100"/>
                </a:cubicBezTo>
                <a:cubicBezTo>
                  <a:pt x="3529666" y="1445974"/>
                  <a:pt x="3556000" y="1452033"/>
                  <a:pt x="3581400" y="1460500"/>
                </a:cubicBezTo>
                <a:cubicBezTo>
                  <a:pt x="3672751" y="1490950"/>
                  <a:pt x="3558672" y="1454006"/>
                  <a:pt x="3670300" y="1485900"/>
                </a:cubicBezTo>
                <a:cubicBezTo>
                  <a:pt x="3683172" y="1489578"/>
                  <a:pt x="3695700" y="1494367"/>
                  <a:pt x="3708400" y="1498600"/>
                </a:cubicBezTo>
                <a:cubicBezTo>
                  <a:pt x="3725333" y="1494367"/>
                  <a:pt x="3743588" y="1493706"/>
                  <a:pt x="3759200" y="1485900"/>
                </a:cubicBezTo>
                <a:cubicBezTo>
                  <a:pt x="3806762" y="1462119"/>
                  <a:pt x="3809972" y="1441473"/>
                  <a:pt x="3848100" y="1409700"/>
                </a:cubicBezTo>
                <a:cubicBezTo>
                  <a:pt x="3859826" y="1399929"/>
                  <a:pt x="3873856" y="1393278"/>
                  <a:pt x="3886200" y="1384300"/>
                </a:cubicBezTo>
                <a:cubicBezTo>
                  <a:pt x="3920436" y="1359401"/>
                  <a:pt x="3953933" y="1333500"/>
                  <a:pt x="3987800" y="1308100"/>
                </a:cubicBezTo>
                <a:cubicBezTo>
                  <a:pt x="4004733" y="1295400"/>
                  <a:pt x="4020988" y="1281741"/>
                  <a:pt x="4038600" y="1270000"/>
                </a:cubicBezTo>
                <a:cubicBezTo>
                  <a:pt x="4064000" y="1253067"/>
                  <a:pt x="4093214" y="1240786"/>
                  <a:pt x="4114800" y="1219200"/>
                </a:cubicBezTo>
                <a:lnTo>
                  <a:pt x="4191000" y="1143000"/>
                </a:lnTo>
                <a:cubicBezTo>
                  <a:pt x="4195233" y="1130300"/>
                  <a:pt x="4197713" y="1116874"/>
                  <a:pt x="4203700" y="1104900"/>
                </a:cubicBezTo>
                <a:cubicBezTo>
                  <a:pt x="4210526" y="1091248"/>
                  <a:pt x="4228298" y="1082042"/>
                  <a:pt x="4229100" y="1066800"/>
                </a:cubicBezTo>
                <a:cubicBezTo>
                  <a:pt x="4232667" y="999028"/>
                  <a:pt x="4222834" y="931160"/>
                  <a:pt x="4216400" y="863600"/>
                </a:cubicBezTo>
                <a:cubicBezTo>
                  <a:pt x="4212414" y="821749"/>
                  <a:pt x="4193205" y="761161"/>
                  <a:pt x="4178300" y="723900"/>
                </a:cubicBezTo>
                <a:cubicBezTo>
                  <a:pt x="4171269" y="706322"/>
                  <a:pt x="4159547" y="690827"/>
                  <a:pt x="4152900" y="673100"/>
                </a:cubicBezTo>
                <a:cubicBezTo>
                  <a:pt x="4146771" y="656757"/>
                  <a:pt x="4146913" y="638412"/>
                  <a:pt x="4140200" y="622300"/>
                </a:cubicBezTo>
                <a:cubicBezTo>
                  <a:pt x="4117136" y="566945"/>
                  <a:pt x="4096471" y="528059"/>
                  <a:pt x="4064000" y="482600"/>
                </a:cubicBezTo>
                <a:cubicBezTo>
                  <a:pt x="4042696" y="452775"/>
                  <a:pt x="4017471" y="416777"/>
                  <a:pt x="3987800" y="393700"/>
                </a:cubicBezTo>
                <a:cubicBezTo>
                  <a:pt x="3963703" y="374958"/>
                  <a:pt x="3937000" y="359833"/>
                  <a:pt x="3911600" y="342900"/>
                </a:cubicBezTo>
                <a:cubicBezTo>
                  <a:pt x="3898900" y="334433"/>
                  <a:pt x="3887980" y="322327"/>
                  <a:pt x="3873500" y="317500"/>
                </a:cubicBezTo>
                <a:cubicBezTo>
                  <a:pt x="3760268" y="279756"/>
                  <a:pt x="3938945" y="340144"/>
                  <a:pt x="3771900" y="279400"/>
                </a:cubicBezTo>
                <a:cubicBezTo>
                  <a:pt x="3746738" y="270250"/>
                  <a:pt x="3722110" y="258402"/>
                  <a:pt x="3695700" y="254000"/>
                </a:cubicBezTo>
                <a:cubicBezTo>
                  <a:pt x="3581687" y="234998"/>
                  <a:pt x="3645093" y="244144"/>
                  <a:pt x="3505200" y="228600"/>
                </a:cubicBezTo>
                <a:lnTo>
                  <a:pt x="2819400" y="241300"/>
                </a:lnTo>
                <a:cubicBezTo>
                  <a:pt x="2772663" y="242738"/>
                  <a:pt x="2726321" y="250414"/>
                  <a:pt x="2679700" y="254000"/>
                </a:cubicBezTo>
                <a:cubicBezTo>
                  <a:pt x="2343216" y="279883"/>
                  <a:pt x="2621738" y="253446"/>
                  <a:pt x="2362200" y="279400"/>
                </a:cubicBezTo>
                <a:cubicBezTo>
                  <a:pt x="2345267" y="283633"/>
                  <a:pt x="2328183" y="287305"/>
                  <a:pt x="2311400" y="292100"/>
                </a:cubicBezTo>
                <a:cubicBezTo>
                  <a:pt x="2298528" y="295778"/>
                  <a:pt x="2286687" y="304800"/>
                  <a:pt x="2273300" y="304800"/>
                </a:cubicBezTo>
                <a:cubicBezTo>
                  <a:pt x="2251714" y="304800"/>
                  <a:pt x="2230833" y="296954"/>
                  <a:pt x="2209800" y="292100"/>
                </a:cubicBezTo>
                <a:cubicBezTo>
                  <a:pt x="2175785" y="284250"/>
                  <a:pt x="2142067" y="275167"/>
                  <a:pt x="2108200" y="266700"/>
                </a:cubicBezTo>
                <a:cubicBezTo>
                  <a:pt x="2091267" y="262467"/>
                  <a:pt x="2073012" y="261806"/>
                  <a:pt x="2057400" y="254000"/>
                </a:cubicBezTo>
                <a:cubicBezTo>
                  <a:pt x="2032000" y="241300"/>
                  <a:pt x="2007414" y="226822"/>
                  <a:pt x="1981200" y="215900"/>
                </a:cubicBezTo>
                <a:cubicBezTo>
                  <a:pt x="1914114" y="187948"/>
                  <a:pt x="1899149" y="189525"/>
                  <a:pt x="1828800" y="177800"/>
                </a:cubicBezTo>
                <a:cubicBezTo>
                  <a:pt x="1654586" y="108114"/>
                  <a:pt x="1873509" y="191213"/>
                  <a:pt x="1701800" y="139700"/>
                </a:cubicBezTo>
                <a:cubicBezTo>
                  <a:pt x="1679964" y="133149"/>
                  <a:pt x="1659927" y="121509"/>
                  <a:pt x="1638300" y="114300"/>
                </a:cubicBezTo>
                <a:cubicBezTo>
                  <a:pt x="1621741" y="108780"/>
                  <a:pt x="1603843" y="107729"/>
                  <a:pt x="1587500" y="101600"/>
                </a:cubicBezTo>
                <a:cubicBezTo>
                  <a:pt x="1569773" y="94953"/>
                  <a:pt x="1554661" y="82187"/>
                  <a:pt x="1536700" y="76200"/>
                </a:cubicBezTo>
                <a:cubicBezTo>
                  <a:pt x="1516222" y="69374"/>
                  <a:pt x="1494367" y="67733"/>
                  <a:pt x="1473200" y="63500"/>
                </a:cubicBezTo>
                <a:cubicBezTo>
                  <a:pt x="1460500" y="55033"/>
                  <a:pt x="1449392" y="43459"/>
                  <a:pt x="1435100" y="38100"/>
                </a:cubicBezTo>
                <a:cubicBezTo>
                  <a:pt x="1414889" y="30521"/>
                  <a:pt x="1392541" y="30635"/>
                  <a:pt x="1371600" y="25400"/>
                </a:cubicBezTo>
                <a:cubicBezTo>
                  <a:pt x="1253381" y="-4155"/>
                  <a:pt x="1462403" y="31115"/>
                  <a:pt x="1244600" y="0"/>
                </a:cubicBezTo>
                <a:cubicBezTo>
                  <a:pt x="1143000" y="4233"/>
                  <a:pt x="1041210" y="5188"/>
                  <a:pt x="939800" y="12700"/>
                </a:cubicBezTo>
                <a:cubicBezTo>
                  <a:pt x="926450" y="13689"/>
                  <a:pt x="912267" y="17181"/>
                  <a:pt x="901700" y="25400"/>
                </a:cubicBezTo>
                <a:cubicBezTo>
                  <a:pt x="873346" y="47453"/>
                  <a:pt x="850900" y="76200"/>
                  <a:pt x="825500" y="101600"/>
                </a:cubicBezTo>
                <a:cubicBezTo>
                  <a:pt x="808567" y="118533"/>
                  <a:pt x="787984" y="132475"/>
                  <a:pt x="774700" y="152400"/>
                </a:cubicBezTo>
                <a:cubicBezTo>
                  <a:pt x="757767" y="177800"/>
                  <a:pt x="749300" y="211667"/>
                  <a:pt x="723900" y="228600"/>
                </a:cubicBezTo>
                <a:cubicBezTo>
                  <a:pt x="711200" y="237067"/>
                  <a:pt x="697526" y="244229"/>
                  <a:pt x="685800" y="254000"/>
                </a:cubicBezTo>
                <a:cubicBezTo>
                  <a:pt x="643669" y="289109"/>
                  <a:pt x="656898" y="293851"/>
                  <a:pt x="609600" y="317500"/>
                </a:cubicBezTo>
                <a:cubicBezTo>
                  <a:pt x="591380" y="326610"/>
                  <a:pt x="536976" y="338831"/>
                  <a:pt x="520700" y="342900"/>
                </a:cubicBezTo>
                <a:cubicBezTo>
                  <a:pt x="470662" y="376259"/>
                  <a:pt x="478944" y="375564"/>
                  <a:pt x="406400" y="393700"/>
                </a:cubicBezTo>
                <a:lnTo>
                  <a:pt x="355600" y="40640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0407" y="263767"/>
            <a:ext cx="3851032" cy="673100"/>
          </a:xfrm>
          <a:custGeom>
            <a:avLst/>
            <a:gdLst>
              <a:gd name="connsiteX0" fmla="*/ 596900 w 4229857"/>
              <a:gd name="connsiteY0" fmla="*/ 304800 h 1524204"/>
              <a:gd name="connsiteX1" fmla="*/ 457200 w 4229857"/>
              <a:gd name="connsiteY1" fmla="*/ 330200 h 1524204"/>
              <a:gd name="connsiteX2" fmla="*/ 419100 w 4229857"/>
              <a:gd name="connsiteY2" fmla="*/ 342900 h 1524204"/>
              <a:gd name="connsiteX3" fmla="*/ 368300 w 4229857"/>
              <a:gd name="connsiteY3" fmla="*/ 355600 h 1524204"/>
              <a:gd name="connsiteX4" fmla="*/ 292100 w 4229857"/>
              <a:gd name="connsiteY4" fmla="*/ 381000 h 1524204"/>
              <a:gd name="connsiteX5" fmla="*/ 254000 w 4229857"/>
              <a:gd name="connsiteY5" fmla="*/ 393700 h 1524204"/>
              <a:gd name="connsiteX6" fmla="*/ 139700 w 4229857"/>
              <a:gd name="connsiteY6" fmla="*/ 457200 h 1524204"/>
              <a:gd name="connsiteX7" fmla="*/ 101600 w 4229857"/>
              <a:gd name="connsiteY7" fmla="*/ 495300 h 1524204"/>
              <a:gd name="connsiteX8" fmla="*/ 63500 w 4229857"/>
              <a:gd name="connsiteY8" fmla="*/ 520700 h 1524204"/>
              <a:gd name="connsiteX9" fmla="*/ 25400 w 4229857"/>
              <a:gd name="connsiteY9" fmla="*/ 596900 h 1524204"/>
              <a:gd name="connsiteX10" fmla="*/ 0 w 4229857"/>
              <a:gd name="connsiteY10" fmla="*/ 635000 h 1524204"/>
              <a:gd name="connsiteX11" fmla="*/ 12700 w 4229857"/>
              <a:gd name="connsiteY11" fmla="*/ 952500 h 1524204"/>
              <a:gd name="connsiteX12" fmla="*/ 25400 w 4229857"/>
              <a:gd name="connsiteY12" fmla="*/ 990600 h 1524204"/>
              <a:gd name="connsiteX13" fmla="*/ 50800 w 4229857"/>
              <a:gd name="connsiteY13" fmla="*/ 1028700 h 1524204"/>
              <a:gd name="connsiteX14" fmla="*/ 114300 w 4229857"/>
              <a:gd name="connsiteY14" fmla="*/ 1143000 h 1524204"/>
              <a:gd name="connsiteX15" fmla="*/ 228600 w 4229857"/>
              <a:gd name="connsiteY15" fmla="*/ 1206500 h 1524204"/>
              <a:gd name="connsiteX16" fmla="*/ 266700 w 4229857"/>
              <a:gd name="connsiteY16" fmla="*/ 1231900 h 1524204"/>
              <a:gd name="connsiteX17" fmla="*/ 342900 w 4229857"/>
              <a:gd name="connsiteY17" fmla="*/ 1257300 h 1524204"/>
              <a:gd name="connsiteX18" fmla="*/ 381000 w 4229857"/>
              <a:gd name="connsiteY18" fmla="*/ 1270000 h 1524204"/>
              <a:gd name="connsiteX19" fmla="*/ 419100 w 4229857"/>
              <a:gd name="connsiteY19" fmla="*/ 1282700 h 1524204"/>
              <a:gd name="connsiteX20" fmla="*/ 469900 w 4229857"/>
              <a:gd name="connsiteY20" fmla="*/ 1295400 h 1524204"/>
              <a:gd name="connsiteX21" fmla="*/ 508000 w 4229857"/>
              <a:gd name="connsiteY21" fmla="*/ 1308100 h 1524204"/>
              <a:gd name="connsiteX22" fmla="*/ 647700 w 4229857"/>
              <a:gd name="connsiteY22" fmla="*/ 1333500 h 1524204"/>
              <a:gd name="connsiteX23" fmla="*/ 927100 w 4229857"/>
              <a:gd name="connsiteY23" fmla="*/ 1358900 h 1524204"/>
              <a:gd name="connsiteX24" fmla="*/ 1117600 w 4229857"/>
              <a:gd name="connsiteY24" fmla="*/ 1397000 h 1524204"/>
              <a:gd name="connsiteX25" fmla="*/ 1181100 w 4229857"/>
              <a:gd name="connsiteY25" fmla="*/ 1409700 h 1524204"/>
              <a:gd name="connsiteX26" fmla="*/ 1397000 w 4229857"/>
              <a:gd name="connsiteY26" fmla="*/ 1473200 h 1524204"/>
              <a:gd name="connsiteX27" fmla="*/ 1511300 w 4229857"/>
              <a:gd name="connsiteY27" fmla="*/ 1524000 h 1524204"/>
              <a:gd name="connsiteX28" fmla="*/ 1549400 w 4229857"/>
              <a:gd name="connsiteY28" fmla="*/ 1511300 h 1524204"/>
              <a:gd name="connsiteX29" fmla="*/ 1651000 w 4229857"/>
              <a:gd name="connsiteY29" fmla="*/ 1460500 h 1524204"/>
              <a:gd name="connsiteX30" fmla="*/ 1689100 w 4229857"/>
              <a:gd name="connsiteY30" fmla="*/ 1435100 h 1524204"/>
              <a:gd name="connsiteX31" fmla="*/ 1765300 w 4229857"/>
              <a:gd name="connsiteY31" fmla="*/ 1409700 h 1524204"/>
              <a:gd name="connsiteX32" fmla="*/ 1803400 w 4229857"/>
              <a:gd name="connsiteY32" fmla="*/ 1397000 h 1524204"/>
              <a:gd name="connsiteX33" fmla="*/ 1892300 w 4229857"/>
              <a:gd name="connsiteY33" fmla="*/ 1371600 h 1524204"/>
              <a:gd name="connsiteX34" fmla="*/ 1930400 w 4229857"/>
              <a:gd name="connsiteY34" fmla="*/ 1358900 h 1524204"/>
              <a:gd name="connsiteX35" fmla="*/ 2146300 w 4229857"/>
              <a:gd name="connsiteY35" fmla="*/ 1320800 h 1524204"/>
              <a:gd name="connsiteX36" fmla="*/ 2209800 w 4229857"/>
              <a:gd name="connsiteY36" fmla="*/ 1308100 h 1524204"/>
              <a:gd name="connsiteX37" fmla="*/ 2311400 w 4229857"/>
              <a:gd name="connsiteY37" fmla="*/ 1282700 h 1524204"/>
              <a:gd name="connsiteX38" fmla="*/ 2451100 w 4229857"/>
              <a:gd name="connsiteY38" fmla="*/ 1257300 h 1524204"/>
              <a:gd name="connsiteX39" fmla="*/ 2984500 w 4229857"/>
              <a:gd name="connsiteY39" fmla="*/ 1270000 h 1524204"/>
              <a:gd name="connsiteX40" fmla="*/ 3086100 w 4229857"/>
              <a:gd name="connsiteY40" fmla="*/ 1295400 h 1524204"/>
              <a:gd name="connsiteX41" fmla="*/ 3213100 w 4229857"/>
              <a:gd name="connsiteY41" fmla="*/ 1320800 h 1524204"/>
              <a:gd name="connsiteX42" fmla="*/ 3340100 w 4229857"/>
              <a:gd name="connsiteY42" fmla="*/ 1371600 h 1524204"/>
              <a:gd name="connsiteX43" fmla="*/ 3467100 w 4229857"/>
              <a:gd name="connsiteY43" fmla="*/ 1409700 h 1524204"/>
              <a:gd name="connsiteX44" fmla="*/ 3505200 w 4229857"/>
              <a:gd name="connsiteY44" fmla="*/ 1435100 h 1524204"/>
              <a:gd name="connsiteX45" fmla="*/ 3581400 w 4229857"/>
              <a:gd name="connsiteY45" fmla="*/ 1460500 h 1524204"/>
              <a:gd name="connsiteX46" fmla="*/ 3670300 w 4229857"/>
              <a:gd name="connsiteY46" fmla="*/ 1485900 h 1524204"/>
              <a:gd name="connsiteX47" fmla="*/ 3708400 w 4229857"/>
              <a:gd name="connsiteY47" fmla="*/ 1498600 h 1524204"/>
              <a:gd name="connsiteX48" fmla="*/ 3759200 w 4229857"/>
              <a:gd name="connsiteY48" fmla="*/ 1485900 h 1524204"/>
              <a:gd name="connsiteX49" fmla="*/ 3848100 w 4229857"/>
              <a:gd name="connsiteY49" fmla="*/ 1409700 h 1524204"/>
              <a:gd name="connsiteX50" fmla="*/ 3886200 w 4229857"/>
              <a:gd name="connsiteY50" fmla="*/ 1384300 h 1524204"/>
              <a:gd name="connsiteX51" fmla="*/ 3987800 w 4229857"/>
              <a:gd name="connsiteY51" fmla="*/ 1308100 h 1524204"/>
              <a:gd name="connsiteX52" fmla="*/ 4038600 w 4229857"/>
              <a:gd name="connsiteY52" fmla="*/ 1270000 h 1524204"/>
              <a:gd name="connsiteX53" fmla="*/ 4114800 w 4229857"/>
              <a:gd name="connsiteY53" fmla="*/ 1219200 h 1524204"/>
              <a:gd name="connsiteX54" fmla="*/ 4191000 w 4229857"/>
              <a:gd name="connsiteY54" fmla="*/ 1143000 h 1524204"/>
              <a:gd name="connsiteX55" fmla="*/ 4203700 w 4229857"/>
              <a:gd name="connsiteY55" fmla="*/ 1104900 h 1524204"/>
              <a:gd name="connsiteX56" fmla="*/ 4229100 w 4229857"/>
              <a:gd name="connsiteY56" fmla="*/ 1066800 h 1524204"/>
              <a:gd name="connsiteX57" fmla="*/ 4216400 w 4229857"/>
              <a:gd name="connsiteY57" fmla="*/ 863600 h 1524204"/>
              <a:gd name="connsiteX58" fmla="*/ 4178300 w 4229857"/>
              <a:gd name="connsiteY58" fmla="*/ 723900 h 1524204"/>
              <a:gd name="connsiteX59" fmla="*/ 4152900 w 4229857"/>
              <a:gd name="connsiteY59" fmla="*/ 673100 h 1524204"/>
              <a:gd name="connsiteX60" fmla="*/ 4140200 w 4229857"/>
              <a:gd name="connsiteY60" fmla="*/ 622300 h 1524204"/>
              <a:gd name="connsiteX61" fmla="*/ 4064000 w 4229857"/>
              <a:gd name="connsiteY61" fmla="*/ 482600 h 1524204"/>
              <a:gd name="connsiteX62" fmla="*/ 3987800 w 4229857"/>
              <a:gd name="connsiteY62" fmla="*/ 393700 h 1524204"/>
              <a:gd name="connsiteX63" fmla="*/ 3911600 w 4229857"/>
              <a:gd name="connsiteY63" fmla="*/ 342900 h 1524204"/>
              <a:gd name="connsiteX64" fmla="*/ 3873500 w 4229857"/>
              <a:gd name="connsiteY64" fmla="*/ 317500 h 1524204"/>
              <a:gd name="connsiteX65" fmla="*/ 3771900 w 4229857"/>
              <a:gd name="connsiteY65" fmla="*/ 279400 h 1524204"/>
              <a:gd name="connsiteX66" fmla="*/ 3695700 w 4229857"/>
              <a:gd name="connsiteY66" fmla="*/ 254000 h 1524204"/>
              <a:gd name="connsiteX67" fmla="*/ 3505200 w 4229857"/>
              <a:gd name="connsiteY67" fmla="*/ 228600 h 1524204"/>
              <a:gd name="connsiteX68" fmla="*/ 2819400 w 4229857"/>
              <a:gd name="connsiteY68" fmla="*/ 241300 h 1524204"/>
              <a:gd name="connsiteX69" fmla="*/ 2679700 w 4229857"/>
              <a:gd name="connsiteY69" fmla="*/ 254000 h 1524204"/>
              <a:gd name="connsiteX70" fmla="*/ 2362200 w 4229857"/>
              <a:gd name="connsiteY70" fmla="*/ 279400 h 1524204"/>
              <a:gd name="connsiteX71" fmla="*/ 2311400 w 4229857"/>
              <a:gd name="connsiteY71" fmla="*/ 292100 h 1524204"/>
              <a:gd name="connsiteX72" fmla="*/ 2273300 w 4229857"/>
              <a:gd name="connsiteY72" fmla="*/ 304800 h 1524204"/>
              <a:gd name="connsiteX73" fmla="*/ 2209800 w 4229857"/>
              <a:gd name="connsiteY73" fmla="*/ 292100 h 1524204"/>
              <a:gd name="connsiteX74" fmla="*/ 2108200 w 4229857"/>
              <a:gd name="connsiteY74" fmla="*/ 266700 h 1524204"/>
              <a:gd name="connsiteX75" fmla="*/ 2057400 w 4229857"/>
              <a:gd name="connsiteY75" fmla="*/ 254000 h 1524204"/>
              <a:gd name="connsiteX76" fmla="*/ 1981200 w 4229857"/>
              <a:gd name="connsiteY76" fmla="*/ 215900 h 1524204"/>
              <a:gd name="connsiteX77" fmla="*/ 1828800 w 4229857"/>
              <a:gd name="connsiteY77" fmla="*/ 177800 h 1524204"/>
              <a:gd name="connsiteX78" fmla="*/ 1701800 w 4229857"/>
              <a:gd name="connsiteY78" fmla="*/ 139700 h 1524204"/>
              <a:gd name="connsiteX79" fmla="*/ 1638300 w 4229857"/>
              <a:gd name="connsiteY79" fmla="*/ 114300 h 1524204"/>
              <a:gd name="connsiteX80" fmla="*/ 1587500 w 4229857"/>
              <a:gd name="connsiteY80" fmla="*/ 101600 h 1524204"/>
              <a:gd name="connsiteX81" fmla="*/ 1536700 w 4229857"/>
              <a:gd name="connsiteY81" fmla="*/ 76200 h 1524204"/>
              <a:gd name="connsiteX82" fmla="*/ 1473200 w 4229857"/>
              <a:gd name="connsiteY82" fmla="*/ 63500 h 1524204"/>
              <a:gd name="connsiteX83" fmla="*/ 1435100 w 4229857"/>
              <a:gd name="connsiteY83" fmla="*/ 38100 h 1524204"/>
              <a:gd name="connsiteX84" fmla="*/ 1371600 w 4229857"/>
              <a:gd name="connsiteY84" fmla="*/ 25400 h 1524204"/>
              <a:gd name="connsiteX85" fmla="*/ 1244600 w 4229857"/>
              <a:gd name="connsiteY85" fmla="*/ 0 h 1524204"/>
              <a:gd name="connsiteX86" fmla="*/ 939800 w 4229857"/>
              <a:gd name="connsiteY86" fmla="*/ 12700 h 1524204"/>
              <a:gd name="connsiteX87" fmla="*/ 901700 w 4229857"/>
              <a:gd name="connsiteY87" fmla="*/ 25400 h 1524204"/>
              <a:gd name="connsiteX88" fmla="*/ 825500 w 4229857"/>
              <a:gd name="connsiteY88" fmla="*/ 101600 h 1524204"/>
              <a:gd name="connsiteX89" fmla="*/ 774700 w 4229857"/>
              <a:gd name="connsiteY89" fmla="*/ 152400 h 1524204"/>
              <a:gd name="connsiteX90" fmla="*/ 723900 w 4229857"/>
              <a:gd name="connsiteY90" fmla="*/ 228600 h 1524204"/>
              <a:gd name="connsiteX91" fmla="*/ 685800 w 4229857"/>
              <a:gd name="connsiteY91" fmla="*/ 254000 h 1524204"/>
              <a:gd name="connsiteX92" fmla="*/ 609600 w 4229857"/>
              <a:gd name="connsiteY92" fmla="*/ 317500 h 1524204"/>
              <a:gd name="connsiteX93" fmla="*/ 520700 w 4229857"/>
              <a:gd name="connsiteY93" fmla="*/ 342900 h 1524204"/>
              <a:gd name="connsiteX94" fmla="*/ 406400 w 4229857"/>
              <a:gd name="connsiteY94" fmla="*/ 393700 h 1524204"/>
              <a:gd name="connsiteX95" fmla="*/ 355600 w 4229857"/>
              <a:gd name="connsiteY95" fmla="*/ 406400 h 152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229857" h="1524204">
                <a:moveTo>
                  <a:pt x="596900" y="304800"/>
                </a:moveTo>
                <a:cubicBezTo>
                  <a:pt x="446302" y="342449"/>
                  <a:pt x="684727" y="284695"/>
                  <a:pt x="457200" y="330200"/>
                </a:cubicBezTo>
                <a:cubicBezTo>
                  <a:pt x="444073" y="332825"/>
                  <a:pt x="431972" y="339222"/>
                  <a:pt x="419100" y="342900"/>
                </a:cubicBezTo>
                <a:cubicBezTo>
                  <a:pt x="402317" y="347695"/>
                  <a:pt x="385018" y="350584"/>
                  <a:pt x="368300" y="355600"/>
                </a:cubicBezTo>
                <a:cubicBezTo>
                  <a:pt x="342655" y="363293"/>
                  <a:pt x="317500" y="372533"/>
                  <a:pt x="292100" y="381000"/>
                </a:cubicBezTo>
                <a:cubicBezTo>
                  <a:pt x="279400" y="385233"/>
                  <a:pt x="265139" y="386274"/>
                  <a:pt x="254000" y="393700"/>
                </a:cubicBezTo>
                <a:cubicBezTo>
                  <a:pt x="166661" y="451926"/>
                  <a:pt x="206760" y="434847"/>
                  <a:pt x="139700" y="457200"/>
                </a:cubicBezTo>
                <a:cubicBezTo>
                  <a:pt x="127000" y="469900"/>
                  <a:pt x="115398" y="483802"/>
                  <a:pt x="101600" y="495300"/>
                </a:cubicBezTo>
                <a:cubicBezTo>
                  <a:pt x="89874" y="505071"/>
                  <a:pt x="74293" y="509907"/>
                  <a:pt x="63500" y="520700"/>
                </a:cubicBezTo>
                <a:cubicBezTo>
                  <a:pt x="27104" y="557096"/>
                  <a:pt x="46058" y="555583"/>
                  <a:pt x="25400" y="596900"/>
                </a:cubicBezTo>
                <a:cubicBezTo>
                  <a:pt x="18574" y="610552"/>
                  <a:pt x="8467" y="622300"/>
                  <a:pt x="0" y="635000"/>
                </a:cubicBezTo>
                <a:cubicBezTo>
                  <a:pt x="4233" y="740833"/>
                  <a:pt x="5154" y="846851"/>
                  <a:pt x="12700" y="952500"/>
                </a:cubicBezTo>
                <a:cubicBezTo>
                  <a:pt x="13654" y="965853"/>
                  <a:pt x="19413" y="978626"/>
                  <a:pt x="25400" y="990600"/>
                </a:cubicBezTo>
                <a:cubicBezTo>
                  <a:pt x="32226" y="1004252"/>
                  <a:pt x="43974" y="1015048"/>
                  <a:pt x="50800" y="1028700"/>
                </a:cubicBezTo>
                <a:cubicBezTo>
                  <a:pt x="73960" y="1075020"/>
                  <a:pt x="54235" y="1102957"/>
                  <a:pt x="114300" y="1143000"/>
                </a:cubicBezTo>
                <a:cubicBezTo>
                  <a:pt x="354560" y="1303173"/>
                  <a:pt x="94479" y="1139440"/>
                  <a:pt x="228600" y="1206500"/>
                </a:cubicBezTo>
                <a:cubicBezTo>
                  <a:pt x="242252" y="1213326"/>
                  <a:pt x="252752" y="1225701"/>
                  <a:pt x="266700" y="1231900"/>
                </a:cubicBezTo>
                <a:cubicBezTo>
                  <a:pt x="291166" y="1242774"/>
                  <a:pt x="317500" y="1248833"/>
                  <a:pt x="342900" y="1257300"/>
                </a:cubicBezTo>
                <a:lnTo>
                  <a:pt x="381000" y="1270000"/>
                </a:lnTo>
                <a:cubicBezTo>
                  <a:pt x="393700" y="1274233"/>
                  <a:pt x="406113" y="1279453"/>
                  <a:pt x="419100" y="1282700"/>
                </a:cubicBezTo>
                <a:cubicBezTo>
                  <a:pt x="436033" y="1286933"/>
                  <a:pt x="453117" y="1290605"/>
                  <a:pt x="469900" y="1295400"/>
                </a:cubicBezTo>
                <a:cubicBezTo>
                  <a:pt x="482772" y="1299078"/>
                  <a:pt x="495013" y="1304853"/>
                  <a:pt x="508000" y="1308100"/>
                </a:cubicBezTo>
                <a:cubicBezTo>
                  <a:pt x="530845" y="1313811"/>
                  <a:pt x="628829" y="1331613"/>
                  <a:pt x="647700" y="1333500"/>
                </a:cubicBezTo>
                <a:cubicBezTo>
                  <a:pt x="756457" y="1344376"/>
                  <a:pt x="825755" y="1341275"/>
                  <a:pt x="927100" y="1358900"/>
                </a:cubicBezTo>
                <a:cubicBezTo>
                  <a:pt x="990900" y="1369996"/>
                  <a:pt x="1054100" y="1384300"/>
                  <a:pt x="1117600" y="1397000"/>
                </a:cubicBezTo>
                <a:cubicBezTo>
                  <a:pt x="1138767" y="1401233"/>
                  <a:pt x="1160622" y="1402874"/>
                  <a:pt x="1181100" y="1409700"/>
                </a:cubicBezTo>
                <a:cubicBezTo>
                  <a:pt x="1353978" y="1467326"/>
                  <a:pt x="1280992" y="1449998"/>
                  <a:pt x="1397000" y="1473200"/>
                </a:cubicBezTo>
                <a:cubicBezTo>
                  <a:pt x="1418814" y="1484107"/>
                  <a:pt x="1489679" y="1521297"/>
                  <a:pt x="1511300" y="1524000"/>
                </a:cubicBezTo>
                <a:cubicBezTo>
                  <a:pt x="1524584" y="1525660"/>
                  <a:pt x="1537213" y="1516840"/>
                  <a:pt x="1549400" y="1511300"/>
                </a:cubicBezTo>
                <a:cubicBezTo>
                  <a:pt x="1583870" y="1495632"/>
                  <a:pt x="1619495" y="1481503"/>
                  <a:pt x="1651000" y="1460500"/>
                </a:cubicBezTo>
                <a:cubicBezTo>
                  <a:pt x="1663700" y="1452033"/>
                  <a:pt x="1675152" y="1441299"/>
                  <a:pt x="1689100" y="1435100"/>
                </a:cubicBezTo>
                <a:cubicBezTo>
                  <a:pt x="1713566" y="1424226"/>
                  <a:pt x="1739900" y="1418167"/>
                  <a:pt x="1765300" y="1409700"/>
                </a:cubicBezTo>
                <a:cubicBezTo>
                  <a:pt x="1778000" y="1405467"/>
                  <a:pt x="1790528" y="1400678"/>
                  <a:pt x="1803400" y="1397000"/>
                </a:cubicBezTo>
                <a:lnTo>
                  <a:pt x="1892300" y="1371600"/>
                </a:lnTo>
                <a:cubicBezTo>
                  <a:pt x="1905122" y="1367753"/>
                  <a:pt x="1917356" y="1361910"/>
                  <a:pt x="1930400" y="1358900"/>
                </a:cubicBezTo>
                <a:cubicBezTo>
                  <a:pt x="2082219" y="1323865"/>
                  <a:pt x="2017806" y="1342216"/>
                  <a:pt x="2146300" y="1320800"/>
                </a:cubicBezTo>
                <a:cubicBezTo>
                  <a:pt x="2167592" y="1317251"/>
                  <a:pt x="2188767" y="1312954"/>
                  <a:pt x="2209800" y="1308100"/>
                </a:cubicBezTo>
                <a:cubicBezTo>
                  <a:pt x="2243815" y="1300250"/>
                  <a:pt x="2276966" y="1288439"/>
                  <a:pt x="2311400" y="1282700"/>
                </a:cubicBezTo>
                <a:cubicBezTo>
                  <a:pt x="2408892" y="1266451"/>
                  <a:pt x="2362350" y="1275050"/>
                  <a:pt x="2451100" y="1257300"/>
                </a:cubicBezTo>
                <a:cubicBezTo>
                  <a:pt x="2628900" y="1261533"/>
                  <a:pt x="2806969" y="1259348"/>
                  <a:pt x="2984500" y="1270000"/>
                </a:cubicBezTo>
                <a:cubicBezTo>
                  <a:pt x="3019346" y="1272091"/>
                  <a:pt x="3052233" y="1286933"/>
                  <a:pt x="3086100" y="1295400"/>
                </a:cubicBezTo>
                <a:cubicBezTo>
                  <a:pt x="3161882" y="1314345"/>
                  <a:pt x="3119683" y="1305231"/>
                  <a:pt x="3213100" y="1320800"/>
                </a:cubicBezTo>
                <a:cubicBezTo>
                  <a:pt x="3255433" y="1337733"/>
                  <a:pt x="3296845" y="1357182"/>
                  <a:pt x="3340100" y="1371600"/>
                </a:cubicBezTo>
                <a:cubicBezTo>
                  <a:pt x="3407438" y="1394046"/>
                  <a:pt x="3365328" y="1380622"/>
                  <a:pt x="3467100" y="1409700"/>
                </a:cubicBezTo>
                <a:cubicBezTo>
                  <a:pt x="3479800" y="1418167"/>
                  <a:pt x="3491252" y="1428901"/>
                  <a:pt x="3505200" y="1435100"/>
                </a:cubicBezTo>
                <a:cubicBezTo>
                  <a:pt x="3529666" y="1445974"/>
                  <a:pt x="3556000" y="1452033"/>
                  <a:pt x="3581400" y="1460500"/>
                </a:cubicBezTo>
                <a:cubicBezTo>
                  <a:pt x="3672751" y="1490950"/>
                  <a:pt x="3558672" y="1454006"/>
                  <a:pt x="3670300" y="1485900"/>
                </a:cubicBezTo>
                <a:cubicBezTo>
                  <a:pt x="3683172" y="1489578"/>
                  <a:pt x="3695700" y="1494367"/>
                  <a:pt x="3708400" y="1498600"/>
                </a:cubicBezTo>
                <a:cubicBezTo>
                  <a:pt x="3725333" y="1494367"/>
                  <a:pt x="3743588" y="1493706"/>
                  <a:pt x="3759200" y="1485900"/>
                </a:cubicBezTo>
                <a:cubicBezTo>
                  <a:pt x="3806762" y="1462119"/>
                  <a:pt x="3809972" y="1441473"/>
                  <a:pt x="3848100" y="1409700"/>
                </a:cubicBezTo>
                <a:cubicBezTo>
                  <a:pt x="3859826" y="1399929"/>
                  <a:pt x="3873856" y="1393278"/>
                  <a:pt x="3886200" y="1384300"/>
                </a:cubicBezTo>
                <a:cubicBezTo>
                  <a:pt x="3920436" y="1359401"/>
                  <a:pt x="3953933" y="1333500"/>
                  <a:pt x="3987800" y="1308100"/>
                </a:cubicBezTo>
                <a:cubicBezTo>
                  <a:pt x="4004733" y="1295400"/>
                  <a:pt x="4020988" y="1281741"/>
                  <a:pt x="4038600" y="1270000"/>
                </a:cubicBezTo>
                <a:cubicBezTo>
                  <a:pt x="4064000" y="1253067"/>
                  <a:pt x="4093214" y="1240786"/>
                  <a:pt x="4114800" y="1219200"/>
                </a:cubicBezTo>
                <a:lnTo>
                  <a:pt x="4191000" y="1143000"/>
                </a:lnTo>
                <a:cubicBezTo>
                  <a:pt x="4195233" y="1130300"/>
                  <a:pt x="4197713" y="1116874"/>
                  <a:pt x="4203700" y="1104900"/>
                </a:cubicBezTo>
                <a:cubicBezTo>
                  <a:pt x="4210526" y="1091248"/>
                  <a:pt x="4228298" y="1082042"/>
                  <a:pt x="4229100" y="1066800"/>
                </a:cubicBezTo>
                <a:cubicBezTo>
                  <a:pt x="4232667" y="999028"/>
                  <a:pt x="4222834" y="931160"/>
                  <a:pt x="4216400" y="863600"/>
                </a:cubicBezTo>
                <a:cubicBezTo>
                  <a:pt x="4212414" y="821749"/>
                  <a:pt x="4193205" y="761161"/>
                  <a:pt x="4178300" y="723900"/>
                </a:cubicBezTo>
                <a:cubicBezTo>
                  <a:pt x="4171269" y="706322"/>
                  <a:pt x="4159547" y="690827"/>
                  <a:pt x="4152900" y="673100"/>
                </a:cubicBezTo>
                <a:cubicBezTo>
                  <a:pt x="4146771" y="656757"/>
                  <a:pt x="4146913" y="638412"/>
                  <a:pt x="4140200" y="622300"/>
                </a:cubicBezTo>
                <a:cubicBezTo>
                  <a:pt x="4117136" y="566945"/>
                  <a:pt x="4096471" y="528059"/>
                  <a:pt x="4064000" y="482600"/>
                </a:cubicBezTo>
                <a:cubicBezTo>
                  <a:pt x="4042696" y="452775"/>
                  <a:pt x="4017471" y="416777"/>
                  <a:pt x="3987800" y="393700"/>
                </a:cubicBezTo>
                <a:cubicBezTo>
                  <a:pt x="3963703" y="374958"/>
                  <a:pt x="3937000" y="359833"/>
                  <a:pt x="3911600" y="342900"/>
                </a:cubicBezTo>
                <a:cubicBezTo>
                  <a:pt x="3898900" y="334433"/>
                  <a:pt x="3887980" y="322327"/>
                  <a:pt x="3873500" y="317500"/>
                </a:cubicBezTo>
                <a:cubicBezTo>
                  <a:pt x="3760268" y="279756"/>
                  <a:pt x="3938945" y="340144"/>
                  <a:pt x="3771900" y="279400"/>
                </a:cubicBezTo>
                <a:cubicBezTo>
                  <a:pt x="3746738" y="270250"/>
                  <a:pt x="3722110" y="258402"/>
                  <a:pt x="3695700" y="254000"/>
                </a:cubicBezTo>
                <a:cubicBezTo>
                  <a:pt x="3581687" y="234998"/>
                  <a:pt x="3645093" y="244144"/>
                  <a:pt x="3505200" y="228600"/>
                </a:cubicBezTo>
                <a:lnTo>
                  <a:pt x="2819400" y="241300"/>
                </a:lnTo>
                <a:cubicBezTo>
                  <a:pt x="2772663" y="242738"/>
                  <a:pt x="2726321" y="250414"/>
                  <a:pt x="2679700" y="254000"/>
                </a:cubicBezTo>
                <a:cubicBezTo>
                  <a:pt x="2343216" y="279883"/>
                  <a:pt x="2621738" y="253446"/>
                  <a:pt x="2362200" y="279400"/>
                </a:cubicBezTo>
                <a:cubicBezTo>
                  <a:pt x="2345267" y="283633"/>
                  <a:pt x="2328183" y="287305"/>
                  <a:pt x="2311400" y="292100"/>
                </a:cubicBezTo>
                <a:cubicBezTo>
                  <a:pt x="2298528" y="295778"/>
                  <a:pt x="2286687" y="304800"/>
                  <a:pt x="2273300" y="304800"/>
                </a:cubicBezTo>
                <a:cubicBezTo>
                  <a:pt x="2251714" y="304800"/>
                  <a:pt x="2230833" y="296954"/>
                  <a:pt x="2209800" y="292100"/>
                </a:cubicBezTo>
                <a:cubicBezTo>
                  <a:pt x="2175785" y="284250"/>
                  <a:pt x="2142067" y="275167"/>
                  <a:pt x="2108200" y="266700"/>
                </a:cubicBezTo>
                <a:cubicBezTo>
                  <a:pt x="2091267" y="262467"/>
                  <a:pt x="2073012" y="261806"/>
                  <a:pt x="2057400" y="254000"/>
                </a:cubicBezTo>
                <a:cubicBezTo>
                  <a:pt x="2032000" y="241300"/>
                  <a:pt x="2007414" y="226822"/>
                  <a:pt x="1981200" y="215900"/>
                </a:cubicBezTo>
                <a:cubicBezTo>
                  <a:pt x="1914114" y="187948"/>
                  <a:pt x="1899149" y="189525"/>
                  <a:pt x="1828800" y="177800"/>
                </a:cubicBezTo>
                <a:cubicBezTo>
                  <a:pt x="1654586" y="108114"/>
                  <a:pt x="1873509" y="191213"/>
                  <a:pt x="1701800" y="139700"/>
                </a:cubicBezTo>
                <a:cubicBezTo>
                  <a:pt x="1679964" y="133149"/>
                  <a:pt x="1659927" y="121509"/>
                  <a:pt x="1638300" y="114300"/>
                </a:cubicBezTo>
                <a:cubicBezTo>
                  <a:pt x="1621741" y="108780"/>
                  <a:pt x="1603843" y="107729"/>
                  <a:pt x="1587500" y="101600"/>
                </a:cubicBezTo>
                <a:cubicBezTo>
                  <a:pt x="1569773" y="94953"/>
                  <a:pt x="1554661" y="82187"/>
                  <a:pt x="1536700" y="76200"/>
                </a:cubicBezTo>
                <a:cubicBezTo>
                  <a:pt x="1516222" y="69374"/>
                  <a:pt x="1494367" y="67733"/>
                  <a:pt x="1473200" y="63500"/>
                </a:cubicBezTo>
                <a:cubicBezTo>
                  <a:pt x="1460500" y="55033"/>
                  <a:pt x="1449392" y="43459"/>
                  <a:pt x="1435100" y="38100"/>
                </a:cubicBezTo>
                <a:cubicBezTo>
                  <a:pt x="1414889" y="30521"/>
                  <a:pt x="1392541" y="30635"/>
                  <a:pt x="1371600" y="25400"/>
                </a:cubicBezTo>
                <a:cubicBezTo>
                  <a:pt x="1253381" y="-4155"/>
                  <a:pt x="1462403" y="31115"/>
                  <a:pt x="1244600" y="0"/>
                </a:cubicBezTo>
                <a:cubicBezTo>
                  <a:pt x="1143000" y="4233"/>
                  <a:pt x="1041210" y="5188"/>
                  <a:pt x="939800" y="12700"/>
                </a:cubicBezTo>
                <a:cubicBezTo>
                  <a:pt x="926450" y="13689"/>
                  <a:pt x="912267" y="17181"/>
                  <a:pt x="901700" y="25400"/>
                </a:cubicBezTo>
                <a:cubicBezTo>
                  <a:pt x="873346" y="47453"/>
                  <a:pt x="850900" y="76200"/>
                  <a:pt x="825500" y="101600"/>
                </a:cubicBezTo>
                <a:cubicBezTo>
                  <a:pt x="808567" y="118533"/>
                  <a:pt x="787984" y="132475"/>
                  <a:pt x="774700" y="152400"/>
                </a:cubicBezTo>
                <a:cubicBezTo>
                  <a:pt x="757767" y="177800"/>
                  <a:pt x="749300" y="211667"/>
                  <a:pt x="723900" y="228600"/>
                </a:cubicBezTo>
                <a:cubicBezTo>
                  <a:pt x="711200" y="237067"/>
                  <a:pt x="697526" y="244229"/>
                  <a:pt x="685800" y="254000"/>
                </a:cubicBezTo>
                <a:cubicBezTo>
                  <a:pt x="643669" y="289109"/>
                  <a:pt x="656898" y="293851"/>
                  <a:pt x="609600" y="317500"/>
                </a:cubicBezTo>
                <a:cubicBezTo>
                  <a:pt x="591380" y="326610"/>
                  <a:pt x="536976" y="338831"/>
                  <a:pt x="520700" y="342900"/>
                </a:cubicBezTo>
                <a:cubicBezTo>
                  <a:pt x="470662" y="376259"/>
                  <a:pt x="478944" y="375564"/>
                  <a:pt x="406400" y="393700"/>
                </a:cubicBezTo>
                <a:lnTo>
                  <a:pt x="355600" y="40640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73"/>
            <a:ext cx="8229600" cy="112971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Cells from a </a:t>
            </a:r>
            <a:r>
              <a:rPr lang="en-US" dirty="0" err="1" smtClean="0"/>
              <a:t>foetus</a:t>
            </a:r>
            <a:r>
              <a:rPr lang="en-US" dirty="0" smtClean="0"/>
              <a:t> for a karyotype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7" y="1552422"/>
            <a:ext cx="4357017" cy="508579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Amniocentesis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Needle passes through mother’s abdomen wall </a:t>
            </a:r>
          </a:p>
          <a:p>
            <a:r>
              <a:rPr lang="en-US" dirty="0" smtClean="0"/>
              <a:t>Ultrasound guides the needle</a:t>
            </a:r>
          </a:p>
          <a:p>
            <a:r>
              <a:rPr lang="en-US" dirty="0" smtClean="0"/>
              <a:t>Needle withdraws a sample of amniotic fluid containing fetal cells</a:t>
            </a:r>
          </a:p>
          <a:p>
            <a:r>
              <a:rPr lang="en-US" dirty="0" smtClean="0"/>
              <a:t>Risk of miscarriage 1%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0625" y="1552422"/>
            <a:ext cx="4357017" cy="508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2. Chorionic villus sampling</a:t>
            </a:r>
            <a:endParaRPr lang="en-US" b="1" dirty="0"/>
          </a:p>
          <a:p>
            <a:r>
              <a:rPr lang="en-US" dirty="0" smtClean="0"/>
              <a:t>Tool enters the vagina and obtains cells from the </a:t>
            </a:r>
            <a:r>
              <a:rPr lang="en-US" dirty="0" err="1" smtClean="0"/>
              <a:t>chorion</a:t>
            </a:r>
            <a:r>
              <a:rPr lang="en-US" dirty="0" smtClean="0"/>
              <a:t> (part of the placenta)</a:t>
            </a:r>
          </a:p>
          <a:p>
            <a:r>
              <a:rPr lang="en-US" dirty="0" smtClean="0"/>
              <a:t>Can be done earlier</a:t>
            </a:r>
          </a:p>
          <a:p>
            <a:r>
              <a:rPr lang="en-US" dirty="0" smtClean="0"/>
              <a:t>Risk of miscarriage 2%</a:t>
            </a:r>
          </a:p>
        </p:txBody>
      </p:sp>
    </p:spTree>
    <p:extLst>
      <p:ext uri="{BB962C8B-B14F-4D97-AF65-F5344CB8AC3E}">
        <p14:creationId xmlns:p14="http://schemas.microsoft.com/office/powerpoint/2010/main" val="4469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5-22 at 8.0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8" y="685992"/>
            <a:ext cx="8768086" cy="609472"/>
          </a:xfrm>
          <a:prstGeom prst="rect">
            <a:avLst/>
          </a:prstGeom>
        </p:spPr>
      </p:pic>
      <p:pic>
        <p:nvPicPr>
          <p:cNvPr id="5" name="Picture 4" descr="Screen Shot 2017-05-22 at 8.07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390"/>
            <a:ext cx="12247022" cy="41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06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Contain a circular DNA molecule plasmids</a:t>
            </a:r>
            <a:endParaRPr lang="en-US" dirty="0"/>
          </a:p>
        </p:txBody>
      </p:sp>
      <p:pic>
        <p:nvPicPr>
          <p:cNvPr id="4" name="Picture 3" descr="2000px-Plasmid_(english)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3" y="3594860"/>
            <a:ext cx="6957654" cy="3263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133115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Bacterial DNA is not associated with proteins (like eukaryotic DNA). </a:t>
            </a:r>
          </a:p>
          <a:p>
            <a:r>
              <a:rPr lang="en-US" sz="2400" dirty="0" smtClean="0"/>
              <a:t>There is only one chromosome so one copy of each gene.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When would there be two copies of each gene?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3888543"/>
            <a:ext cx="1258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circular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0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21" y="1706920"/>
            <a:ext cx="4727779" cy="44453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Contain ‘</a:t>
            </a:r>
            <a:r>
              <a:rPr lang="en-US" b="1" i="1" dirty="0" smtClean="0"/>
              <a:t>SPECIAL’</a:t>
            </a:r>
            <a:r>
              <a:rPr lang="en-US" dirty="0" smtClean="0"/>
              <a:t> genes that are not needed for every day life purposes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.g. Antibiotic resistance genes</a:t>
            </a:r>
          </a:p>
          <a:p>
            <a:r>
              <a:rPr lang="en-US" dirty="0" smtClean="0"/>
              <a:t>Not copied at the same time as chromosome so some bacterium have multiple of a particular plasmid and some have none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2" y="1491020"/>
            <a:ext cx="4152349" cy="44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801" y="1236840"/>
            <a:ext cx="3833194" cy="53010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Plasmids can be transferred from one cell to another, allowing genes to spread rapidly through population </a:t>
            </a:r>
            <a:r>
              <a:rPr lang="mr-IN" dirty="0" smtClean="0"/>
              <a:t>–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Why could this be dangerous?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Plasmids are also used in GM to transfer genes between species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>
          <a:xfrm>
            <a:off x="208120" y="1909434"/>
            <a:ext cx="5208928" cy="3502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9332" y="3126725"/>
            <a:ext cx="128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conjugation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Measuring the length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0" y="1330984"/>
            <a:ext cx="8986970" cy="467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Summarise</a:t>
            </a:r>
            <a:r>
              <a:rPr lang="en-US" sz="2000" dirty="0" smtClean="0"/>
              <a:t> Cairn’s technique using diagrams and &lt;30 words</a:t>
            </a:r>
          </a:p>
        </p:txBody>
      </p:sp>
      <p:pic>
        <p:nvPicPr>
          <p:cNvPr id="4" name="Picture 3" descr="CELL4e-Fig-06-02-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2" y="1986129"/>
            <a:ext cx="6900795" cy="5175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8607" y="6168541"/>
            <a:ext cx="96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151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2500" y="1696208"/>
            <a:ext cx="167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Read through this section in </a:t>
            </a:r>
            <a:r>
              <a:rPr lang="en-US" b="1" dirty="0" err="1" smtClean="0">
                <a:solidFill>
                  <a:srgbClr val="FF0000"/>
                </a:solidFill>
              </a:rPr>
              <a:t>Kognity</a:t>
            </a:r>
            <a:r>
              <a:rPr lang="en-US" b="1" dirty="0" smtClean="0">
                <a:solidFill>
                  <a:srgbClr val="FF0000"/>
                </a:solidFill>
              </a:rPr>
              <a:t> and answer the two checkpoint questions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Measuring DNA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840"/>
            <a:ext cx="8483795" cy="5301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Cairn’s technique</a:t>
            </a:r>
          </a:p>
          <a:p>
            <a:pPr marL="0" indent="0">
              <a:buNone/>
            </a:pPr>
            <a:endParaRPr lang="en-US" b="1" u="sng" dirty="0"/>
          </a:p>
          <a:p>
            <a:pPr marL="514350" indent="-514350">
              <a:buAutoNum type="arabicPeriod"/>
            </a:pPr>
            <a:r>
              <a:rPr lang="en-US" dirty="0" smtClean="0"/>
              <a:t>Grow </a:t>
            </a:r>
            <a:r>
              <a:rPr lang="en-US" i="1" dirty="0" err="1" smtClean="0"/>
              <a:t>E.coli</a:t>
            </a:r>
            <a:r>
              <a:rPr lang="en-US" dirty="0" smtClean="0"/>
              <a:t> cells for 2 generations in a medium with </a:t>
            </a:r>
            <a:r>
              <a:rPr lang="en-US" dirty="0" err="1" smtClean="0"/>
              <a:t>tritiated</a:t>
            </a:r>
            <a:r>
              <a:rPr lang="en-US" dirty="0" smtClean="0"/>
              <a:t> thymidine.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Thymidine contains base Thymine linked to deoxyribose – used by </a:t>
            </a:r>
            <a:r>
              <a:rPr lang="en-US" i="1" dirty="0" err="1" smtClean="0"/>
              <a:t>E.coli</a:t>
            </a:r>
            <a:r>
              <a:rPr lang="en-US" dirty="0" smtClean="0"/>
              <a:t> to make nucleotides in DNA replication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Tritiated</a:t>
            </a:r>
            <a:r>
              <a:rPr lang="en-US" dirty="0" smtClean="0"/>
              <a:t> = contains tritium – a radioactive isotope of hydrogen. 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produced radioactively labeled DNA</a:t>
            </a:r>
            <a:endParaRPr lang="en-US" dirty="0"/>
          </a:p>
        </p:txBody>
      </p:sp>
      <p:pic>
        <p:nvPicPr>
          <p:cNvPr id="5" name="Picture 4" descr="tumblr_llp45uY7zD1qhczcmo1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33" y="1041063"/>
            <a:ext cx="1963962" cy="12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Measuring DNA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3022"/>
            <a:ext cx="5494337" cy="5301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Cairn’s technique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514350" indent="-514350">
              <a:buAutoNum type="arabicPeriod" startAt="2"/>
            </a:pPr>
            <a:r>
              <a:rPr lang="en-US" dirty="0"/>
              <a:t>C</a:t>
            </a:r>
            <a:r>
              <a:rPr lang="en-US" dirty="0" smtClean="0"/>
              <a:t>ells placed onto dialysis membrane – cell walls digested using enzyme lysozyme 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Cells gently burst to release DNA onto surface of dialysis membrane</a:t>
            </a:r>
          </a:p>
        </p:txBody>
      </p:sp>
      <p:pic>
        <p:nvPicPr>
          <p:cNvPr id="4" name="Picture 3" descr="1822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4219" y="2268805"/>
            <a:ext cx="4692869" cy="34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1334</Words>
  <Application>Microsoft Macintosh PowerPoint</Application>
  <PresentationFormat>On-screen Show (4:3)</PresentationFormat>
  <Paragraphs>226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Mangal</vt:lpstr>
      <vt:lpstr>Times</vt:lpstr>
      <vt:lpstr>Times New Roman</vt:lpstr>
      <vt:lpstr>Arial</vt:lpstr>
      <vt:lpstr>Office Theme</vt:lpstr>
      <vt:lpstr>True or False?</vt:lpstr>
      <vt:lpstr>Recap – Genomes and Chromosomes</vt:lpstr>
      <vt:lpstr>3.2 Chromosomes</vt:lpstr>
      <vt:lpstr>Prokaryotes</vt:lpstr>
      <vt:lpstr>Plasmids</vt:lpstr>
      <vt:lpstr>Plasmids</vt:lpstr>
      <vt:lpstr>Measuring the length of DNA</vt:lpstr>
      <vt:lpstr>Measuring DNA length</vt:lpstr>
      <vt:lpstr>Measuring DNA length</vt:lpstr>
      <vt:lpstr>Measuring DNA length</vt:lpstr>
      <vt:lpstr>Measuring DNA length</vt:lpstr>
      <vt:lpstr>3.2 Chromosomes</vt:lpstr>
      <vt:lpstr>Eukaryotes</vt:lpstr>
      <vt:lpstr>Chromosomes</vt:lpstr>
      <vt:lpstr>Chromosomes</vt:lpstr>
      <vt:lpstr>Homologous Chromosomes</vt:lpstr>
      <vt:lpstr>Database – finding the loci of human genes</vt:lpstr>
      <vt:lpstr>Haploid Nuclei</vt:lpstr>
      <vt:lpstr>Diploid nuclei</vt:lpstr>
      <vt:lpstr>Number of chromosomes</vt:lpstr>
      <vt:lpstr>Number of chromosomes</vt:lpstr>
      <vt:lpstr>Determining sex </vt:lpstr>
      <vt:lpstr>Determining sex </vt:lpstr>
      <vt:lpstr>Determining sex </vt:lpstr>
      <vt:lpstr>Y chromosome</vt:lpstr>
      <vt:lpstr>Karyogram &amp; karyotype</vt:lpstr>
      <vt:lpstr>PowerPoint Presentation</vt:lpstr>
      <vt:lpstr>Pre-natal testing</vt:lpstr>
      <vt:lpstr>PowerPoint Presentation</vt:lpstr>
      <vt:lpstr>Cells from a foetus for a karyotype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Genes</dc:title>
  <dc:creator>Teacher</dc:creator>
  <cp:lastModifiedBy>Microsoft Office User</cp:lastModifiedBy>
  <cp:revision>119</cp:revision>
  <dcterms:created xsi:type="dcterms:W3CDTF">2015-04-21T01:41:51Z</dcterms:created>
  <dcterms:modified xsi:type="dcterms:W3CDTF">2018-08-31T00:45:39Z</dcterms:modified>
</cp:coreProperties>
</file>