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0" r:id="rId2"/>
    <p:sldId id="257" r:id="rId3"/>
    <p:sldId id="275" r:id="rId4"/>
    <p:sldId id="274" r:id="rId5"/>
    <p:sldId id="281" r:id="rId6"/>
    <p:sldId id="258" r:id="rId7"/>
    <p:sldId id="259" r:id="rId8"/>
    <p:sldId id="282" r:id="rId9"/>
    <p:sldId id="278" r:id="rId10"/>
    <p:sldId id="264" r:id="rId11"/>
    <p:sldId id="265" r:id="rId12"/>
    <p:sldId id="273" r:id="rId13"/>
    <p:sldId id="261" r:id="rId14"/>
    <p:sldId id="279" r:id="rId15"/>
    <p:sldId id="269" r:id="rId16"/>
    <p:sldId id="26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65"/>
    <p:restoredTop sz="93710"/>
  </p:normalViewPr>
  <p:slideViewPr>
    <p:cSldViewPr snapToGrid="0" snapToObjects="1">
      <p:cViewPr varScale="1">
        <p:scale>
          <a:sx n="101" d="100"/>
          <a:sy n="101" d="100"/>
        </p:scale>
        <p:origin x="5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51D68-BE67-4D4B-AC93-089A6F6465F2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39DB5-0911-4D42-927E-F2A2FD2CB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9DB5-0911-4D42-927E-F2A2FD2CBD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7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9DB5-0911-4D42-927E-F2A2FD2CBD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8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E42-FD51-0A4F-9AA4-475A828E27F2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129A-4CCC-BE44-8A61-40F85D334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4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E42-FD51-0A4F-9AA4-475A828E27F2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129A-4CCC-BE44-8A61-40F85D334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6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E42-FD51-0A4F-9AA4-475A828E27F2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129A-4CCC-BE44-8A61-40F85D334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9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E42-FD51-0A4F-9AA4-475A828E27F2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129A-4CCC-BE44-8A61-40F85D334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5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E42-FD51-0A4F-9AA4-475A828E27F2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129A-4CCC-BE44-8A61-40F85D334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1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E42-FD51-0A4F-9AA4-475A828E27F2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129A-4CCC-BE44-8A61-40F85D334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E42-FD51-0A4F-9AA4-475A828E27F2}" type="datetimeFigureOut">
              <a:rPr lang="en-US" smtClean="0"/>
              <a:t>8/28/18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129A-4CCC-BE44-8A61-40F85D334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4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E42-FD51-0A4F-9AA4-475A828E27F2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129A-4CCC-BE44-8A61-40F85D334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8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E42-FD51-0A4F-9AA4-475A828E27F2}" type="datetimeFigureOut">
              <a:rPr lang="en-US" smtClean="0"/>
              <a:t>8/28/18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129A-4CCC-BE44-8A61-40F85D334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6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E42-FD51-0A4F-9AA4-475A828E27F2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129A-4CCC-BE44-8A61-40F85D334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2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E42-FD51-0A4F-9AA4-475A828E27F2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129A-4CCC-BE44-8A61-40F85D334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3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30E42-FD51-0A4F-9AA4-475A828E27F2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7129A-4CCC-BE44-8A61-40F85D334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0642" r="49228" b="31130"/>
          <a:stretch/>
        </p:blipFill>
        <p:spPr>
          <a:xfrm>
            <a:off x="0" y="2020227"/>
            <a:ext cx="3340100" cy="406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300" y="220029"/>
            <a:ext cx="4953000" cy="1727834"/>
            <a:chOff x="495300" y="220029"/>
            <a:chExt cx="4953000" cy="17278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20983" b="44181"/>
            <a:stretch/>
          </p:blipFill>
          <p:spPr>
            <a:xfrm>
              <a:off x="495300" y="652463"/>
              <a:ext cx="4953000" cy="1295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30835" y="568326"/>
              <a:ext cx="2159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220029"/>
              <a:ext cx="2183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What has happened?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91406" y="610395"/>
            <a:ext cx="223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Substitution mutation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00" y="568326"/>
            <a:ext cx="1951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What would be the consequence of this mutation?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1" y="2595990"/>
            <a:ext cx="5017070" cy="4228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53258" t="61600" b="29520"/>
          <a:stretch/>
        </p:blipFill>
        <p:spPr>
          <a:xfrm>
            <a:off x="2971800" y="2010965"/>
            <a:ext cx="2914336" cy="415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0800" y="2006600"/>
            <a:ext cx="2457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How does this mutation affect the final structure of a protein?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3657600"/>
            <a:ext cx="223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Will all substitution mutations lead to a change in protein structure?</a:t>
            </a:r>
          </a:p>
          <a:p>
            <a:r>
              <a:rPr lang="en-US" dirty="0" smtClean="0"/>
              <a:t>Why? Why not?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5493266"/>
            <a:ext cx="278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a gene?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91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Genome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9729"/>
            <a:ext cx="8229600" cy="1534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All of the genetic information of an organism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13659"/>
            <a:ext cx="8229600" cy="245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7315" y="4800553"/>
            <a:ext cx="4111707" cy="20163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Humans:</a:t>
            </a:r>
          </a:p>
          <a:p>
            <a:pPr>
              <a:buFontTx/>
              <a:buChar char="-"/>
            </a:pPr>
            <a:r>
              <a:rPr lang="en-US" sz="2800" dirty="0"/>
              <a:t>C</a:t>
            </a:r>
            <a:r>
              <a:rPr lang="en-US" sz="2800" dirty="0" smtClean="0"/>
              <a:t>hromosomes</a:t>
            </a:r>
          </a:p>
          <a:p>
            <a:pPr>
              <a:buFontTx/>
              <a:buChar char="-"/>
            </a:pPr>
            <a:r>
              <a:rPr lang="en-US" sz="2800" dirty="0" smtClean="0"/>
              <a:t>DNA in mitochondria</a:t>
            </a:r>
            <a:endParaRPr lang="en-US" sz="2800" dirty="0"/>
          </a:p>
        </p:txBody>
      </p:sp>
      <p:pic>
        <p:nvPicPr>
          <p:cNvPr id="6" name="Picture 5" descr="human_chromosom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38" y="1500341"/>
            <a:ext cx="4813300" cy="32258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9044" y="4800553"/>
            <a:ext cx="4111707" cy="20163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Plants:</a:t>
            </a:r>
          </a:p>
          <a:p>
            <a:pPr>
              <a:buFontTx/>
              <a:buChar char="-"/>
            </a:pPr>
            <a:r>
              <a:rPr lang="en-US" sz="2800" dirty="0"/>
              <a:t>C</a:t>
            </a:r>
            <a:r>
              <a:rPr lang="en-US" sz="2800" dirty="0" smtClean="0"/>
              <a:t>hromosomes</a:t>
            </a:r>
          </a:p>
          <a:p>
            <a:pPr>
              <a:buFontTx/>
              <a:buChar char="-"/>
            </a:pPr>
            <a:r>
              <a:rPr lang="en-US" sz="2800" dirty="0" smtClean="0"/>
              <a:t>DNA in mitochondria and chloroplasts</a:t>
            </a:r>
            <a:endParaRPr lang="en-US" sz="2800" dirty="0"/>
          </a:p>
        </p:txBody>
      </p:sp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5" y="1796674"/>
            <a:ext cx="985019" cy="1081680"/>
          </a:xfrm>
          <a:prstGeom prst="rect">
            <a:avLst/>
          </a:prstGeom>
        </p:spPr>
      </p:pic>
      <p:pic>
        <p:nvPicPr>
          <p:cNvPr id="10" name="Picture 9" descr="1335299169527865225Cartoon Lady Face in Color.svg.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5" y="3123652"/>
            <a:ext cx="1199444" cy="955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4000" y="2032000"/>
            <a:ext cx="2082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about prokaryotic cells?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91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Human Genome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15" y="989728"/>
            <a:ext cx="6514785" cy="56650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Entire base sequence of human genes sequenced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Started: 1990</a:t>
            </a:r>
          </a:p>
          <a:p>
            <a:pPr marL="0" indent="0" algn="ctr">
              <a:buNone/>
            </a:pPr>
            <a:r>
              <a:rPr lang="en-US" dirty="0" smtClean="0"/>
              <a:t>Complete sequence: 2003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Read page 147 </a:t>
            </a:r>
          </a:p>
          <a:p>
            <a:pPr marL="0" indent="0">
              <a:buNone/>
            </a:pPr>
            <a:r>
              <a:rPr lang="en-US" dirty="0" smtClean="0"/>
              <a:t>- List 3 things that were discovered by the Human Genome Project.</a:t>
            </a:r>
          </a:p>
          <a:p>
            <a:pPr marL="0" indent="0">
              <a:buNone/>
            </a:pPr>
            <a:r>
              <a:rPr lang="en-US" dirty="0" smtClean="0"/>
              <a:t>- There are more proteins than genes. How?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u="sng" dirty="0" smtClean="0"/>
              <a:t>A</a:t>
            </a:r>
            <a:r>
              <a:rPr lang="en-US" b="1" dirty="0" smtClean="0"/>
              <a:t> human genome not </a:t>
            </a:r>
            <a:r>
              <a:rPr lang="en-US" b="1" u="sng" dirty="0" smtClean="0"/>
              <a:t>THE</a:t>
            </a:r>
            <a:r>
              <a:rPr lang="en-US" b="1" dirty="0" smtClean="0"/>
              <a:t> human genome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13659"/>
            <a:ext cx="8229600" cy="245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643" y="1351782"/>
            <a:ext cx="2516758" cy="25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91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9729"/>
            <a:ext cx="8229600" cy="153408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New alleles formed from other alleles (random)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13659"/>
            <a:ext cx="8229600" cy="245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563" y="2598368"/>
            <a:ext cx="84889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Why would a mutation cause a change in characteristics?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Can a mutation get passed on to the next generation??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3798989"/>
            <a:ext cx="9144000" cy="3059011"/>
            <a:chOff x="0" y="3798989"/>
            <a:chExt cx="9144000" cy="3059011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0" y="3798989"/>
              <a:ext cx="9144000" cy="1888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endParaRPr lang="en-US" sz="2000" dirty="0"/>
            </a:p>
            <a:p>
              <a:pPr marL="0" indent="0" algn="ctr">
                <a:buFont typeface="Arial"/>
                <a:buNone/>
              </a:pPr>
              <a:r>
                <a:rPr lang="en-US" sz="2000" dirty="0" smtClean="0"/>
                <a:t>When a mutation occurs in a somatic cell that mutation disappears when that organism dies. </a:t>
              </a:r>
            </a:p>
            <a:p>
              <a:pPr marL="0" indent="0" algn="ctr">
                <a:buFont typeface="Arial"/>
                <a:buNone/>
              </a:pPr>
              <a:r>
                <a:rPr lang="en-US" sz="2000" b="1" dirty="0" smtClean="0">
                  <a:solidFill>
                    <a:srgbClr val="FF0000"/>
                  </a:solidFill>
                </a:rPr>
                <a:t>BUT</a:t>
              </a:r>
            </a:p>
            <a:p>
              <a:pPr marL="0" indent="0" algn="ctr">
                <a:buFont typeface="Arial"/>
                <a:buNone/>
              </a:pPr>
              <a:r>
                <a:rPr lang="en-US" sz="2000" dirty="0" smtClean="0"/>
                <a:t>If a mutation occurs in a gamete that mutation can be passed on to the next generation</a:t>
              </a:r>
              <a:endParaRPr lang="en-US" sz="20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13816" b="17420"/>
            <a:stretch/>
          </p:blipFill>
          <p:spPr>
            <a:xfrm>
              <a:off x="2324100" y="5530579"/>
              <a:ext cx="4216400" cy="1327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4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9576"/>
            <a:ext cx="8229600" cy="153408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Mutations can cause genetic diseases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13659"/>
            <a:ext cx="8229600" cy="245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ickle-Cell-Anemia-fea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6879"/>
            <a:ext cx="4683974" cy="3520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43" t="5305" r="9383" b="24897"/>
          <a:stretch/>
        </p:blipFill>
        <p:spPr>
          <a:xfrm>
            <a:off x="4543780" y="1265240"/>
            <a:ext cx="4273320" cy="3518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8667" y="4767112"/>
            <a:ext cx="158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Cystic fibrosis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180568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HW </a:t>
            </a:r>
            <a:r>
              <a:rPr lang="mr-IN" b="1" dirty="0" smtClean="0"/>
              <a:t>–</a:t>
            </a:r>
            <a:r>
              <a:rPr lang="en-US" b="1" dirty="0" smtClean="0"/>
              <a:t> notes on sickle cell (146). </a:t>
            </a:r>
          </a:p>
          <a:p>
            <a:r>
              <a:rPr lang="en-US" b="1" dirty="0" smtClean="0"/>
              <a:t>I will be testing you on this next lesson. </a:t>
            </a:r>
          </a:p>
          <a:p>
            <a:endParaRPr lang="en-US" b="1" dirty="0"/>
          </a:p>
          <a:p>
            <a:r>
              <a:rPr lang="en-US" b="1" dirty="0" smtClean="0"/>
              <a:t>There are 2 mistakes on this page. Can you find them?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92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Sickle cell anemia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8" y="1247422"/>
            <a:ext cx="8734778" cy="4525963"/>
          </a:xfrm>
        </p:spPr>
        <p:txBody>
          <a:bodyPr/>
          <a:lstStyle/>
          <a:p>
            <a:r>
              <a:rPr lang="en-US" sz="2800" dirty="0"/>
              <a:t>Most common genetic disease in the </a:t>
            </a:r>
            <a:r>
              <a:rPr lang="en-US" sz="2800" dirty="0" smtClean="0"/>
              <a:t>world</a:t>
            </a:r>
          </a:p>
          <a:p>
            <a:r>
              <a:rPr lang="en-US" sz="2800" dirty="0" smtClean="0"/>
              <a:t>Mutation in the gene (</a:t>
            </a:r>
            <a:r>
              <a:rPr lang="en-US" sz="2800" dirty="0" err="1" smtClean="0"/>
              <a:t>Hb</a:t>
            </a:r>
            <a:r>
              <a:rPr lang="en-US" sz="2800" dirty="0" smtClean="0"/>
              <a:t>) that codes for the </a:t>
            </a:r>
            <a:r>
              <a:rPr lang="en-US" sz="2800" dirty="0" smtClean="0"/>
              <a:t>beta-globin </a:t>
            </a:r>
            <a:r>
              <a:rPr lang="en-US" sz="2800" dirty="0" smtClean="0"/>
              <a:t>polypeptide in </a:t>
            </a:r>
            <a:r>
              <a:rPr lang="en-US" sz="2800" dirty="0" err="1" smtClean="0"/>
              <a:t>haemoglobin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056"/>
          <a:stretch/>
        </p:blipFill>
        <p:spPr>
          <a:xfrm>
            <a:off x="4851" y="2668059"/>
            <a:ext cx="6489876" cy="4078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3800" y="3063501"/>
            <a:ext cx="241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humans have the allele </a:t>
            </a:r>
            <a:r>
              <a:rPr lang="en-US" dirty="0" err="1" smtClean="0"/>
              <a:t>Hb</a:t>
            </a:r>
            <a:r>
              <a:rPr lang="en-US" baseline="30000" dirty="0" err="1" smtClean="0"/>
              <a:t>A</a:t>
            </a:r>
            <a:endParaRPr lang="en-US" baseline="30000" dirty="0" smtClean="0"/>
          </a:p>
          <a:p>
            <a:endParaRPr lang="en-US" dirty="0" smtClean="0"/>
          </a:p>
          <a:p>
            <a:r>
              <a:rPr lang="en-US" dirty="0" smtClean="0"/>
              <a:t>If a base substitution occurs on the 6</a:t>
            </a:r>
            <a:r>
              <a:rPr lang="en-US" baseline="30000" dirty="0" smtClean="0"/>
              <a:t>th</a:t>
            </a:r>
            <a:r>
              <a:rPr lang="en-US" dirty="0" smtClean="0"/>
              <a:t> codon of the gene and changes CAC to CTC, a new allele is formed (</a:t>
            </a:r>
            <a:r>
              <a:rPr lang="en-US" dirty="0" err="1" smtClean="0"/>
              <a:t>Hb</a:t>
            </a:r>
            <a:r>
              <a:rPr lang="en-US" baseline="30000" dirty="0" err="1" smtClean="0"/>
              <a:t>s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72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856131c926460cc2b1dc35ff481910bef6fde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8" y="332052"/>
            <a:ext cx="8432800" cy="28727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3918080"/>
            <a:ext cx="8833556" cy="2016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Mutation produces </a:t>
            </a:r>
            <a:r>
              <a:rPr lang="en-US" sz="2800" dirty="0" err="1" smtClean="0"/>
              <a:t>valine</a:t>
            </a:r>
            <a:r>
              <a:rPr lang="en-US" sz="2800" dirty="0" smtClean="0"/>
              <a:t> instead of glutamic acid</a:t>
            </a:r>
          </a:p>
          <a:p>
            <a:r>
              <a:rPr lang="en-US" sz="2800" dirty="0"/>
              <a:t>Causes </a:t>
            </a:r>
            <a:r>
              <a:rPr lang="en-US" sz="2800" dirty="0" err="1"/>
              <a:t>haemoglobin</a:t>
            </a:r>
            <a:r>
              <a:rPr lang="en-US" sz="2800" dirty="0"/>
              <a:t> to stick together in low oxygen </a:t>
            </a:r>
            <a:r>
              <a:rPr lang="en-US" sz="2800" dirty="0" smtClean="0"/>
              <a:t>levels</a:t>
            </a:r>
          </a:p>
          <a:p>
            <a:r>
              <a:rPr lang="en-US" sz="2800" dirty="0" smtClean="0"/>
              <a:t>This deforms the shape of the red blood cell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 </a:t>
            </a:r>
          </a:p>
          <a:p>
            <a:pPr marL="0" indent="0" algn="ctr">
              <a:buFont typeface="Arial"/>
              <a:buNone/>
            </a:pPr>
            <a:endParaRPr lang="en-US" dirty="0"/>
          </a:p>
          <a:p>
            <a:pPr marL="0" indent="0" algn="ctr">
              <a:buFont typeface="Arial"/>
              <a:buNone/>
            </a:pPr>
            <a:endParaRPr lang="en-US" dirty="0"/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65329" y="3204764"/>
            <a:ext cx="85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36143" y="147386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DNA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246" y="243530"/>
            <a:ext cx="839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Hb</a:t>
            </a:r>
            <a:r>
              <a:rPr lang="en-US" sz="2800" baseline="30000" dirty="0" err="1" smtClean="0">
                <a:solidFill>
                  <a:srgbClr val="FF0000"/>
                </a:solidFill>
              </a:rPr>
              <a:t>A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13659"/>
            <a:ext cx="8229600" cy="245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3764" y="3473770"/>
            <a:ext cx="3352972" cy="172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u="sng" dirty="0" smtClean="0"/>
              <a:t>Lungs</a:t>
            </a:r>
          </a:p>
          <a:p>
            <a:pPr marL="0" indent="0" algn="ctr">
              <a:buFont typeface="Arial"/>
              <a:buNone/>
            </a:pPr>
            <a:r>
              <a:rPr lang="en-US" sz="2800" dirty="0" smtClean="0"/>
              <a:t>High oxygen levels = normal RBC</a:t>
            </a:r>
          </a:p>
          <a:p>
            <a:pPr marL="0" indent="0" algn="ctr">
              <a:buFont typeface="Arial"/>
              <a:buNone/>
            </a:pPr>
            <a:endParaRPr lang="en-US" sz="2800" dirty="0"/>
          </a:p>
        </p:txBody>
      </p:sp>
      <p:pic>
        <p:nvPicPr>
          <p:cNvPr id="8" name="Picture 7" descr="13340921681093488051lu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1" y="230936"/>
            <a:ext cx="3477444" cy="3199249"/>
          </a:xfrm>
          <a:prstGeom prst="rect">
            <a:avLst/>
          </a:prstGeom>
        </p:spPr>
      </p:pic>
      <p:pic>
        <p:nvPicPr>
          <p:cNvPr id="9" name="Picture 8" descr="676a5e90a6662a5af5d1244e0a34fb7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01" y="230937"/>
            <a:ext cx="2387499" cy="31992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38965" y="3473769"/>
            <a:ext cx="32914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/>
              <a:t>Tissues/muscles</a:t>
            </a:r>
          </a:p>
          <a:p>
            <a:pPr algn="ctr"/>
            <a:r>
              <a:rPr lang="en-US" sz="2800" dirty="0" smtClean="0"/>
              <a:t>Low oxygen levels = sickle cell shape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201" y="5052523"/>
            <a:ext cx="86192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/>
              <a:t>The result:</a:t>
            </a:r>
          </a:p>
          <a:p>
            <a:pPr algn="ctr"/>
            <a:r>
              <a:rPr lang="en-US" sz="2800" dirty="0" smtClean="0"/>
              <a:t>Block blood flow </a:t>
            </a:r>
            <a:endParaRPr lang="en-US" sz="2800" dirty="0"/>
          </a:p>
          <a:p>
            <a:pPr algn="ctr"/>
            <a:r>
              <a:rPr lang="en-US" sz="2800" dirty="0" smtClean="0"/>
              <a:t>RBCs die quickly – cannot be reproduced quick enough = anemia</a:t>
            </a:r>
            <a:endParaRPr lang="en-US" sz="2800" dirty="0"/>
          </a:p>
        </p:txBody>
      </p:sp>
      <p:pic>
        <p:nvPicPr>
          <p:cNvPr id="13" name="Picture 12" descr="si5555115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21" y="3473769"/>
            <a:ext cx="2647793" cy="17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91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Comparing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038"/>
            <a:ext cx="8229600" cy="18464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err="1" smtClean="0"/>
              <a:t>Kognity</a:t>
            </a:r>
            <a:r>
              <a:rPr lang="en-US" dirty="0" smtClean="0"/>
              <a:t> 3.1.5</a:t>
            </a:r>
          </a:p>
          <a:p>
            <a:pPr marL="0" indent="0" algn="ctr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Use </a:t>
            </a:r>
            <a:r>
              <a:rPr lang="en-US" dirty="0" smtClean="0"/>
              <a:t>the database to determine differences in base sequences of two </a:t>
            </a:r>
            <a:r>
              <a:rPr lang="en-US" dirty="0" smtClean="0"/>
              <a:t>species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Complete the 3 checkpoint Questions</a:t>
            </a:r>
            <a:endParaRPr lang="en-US" dirty="0"/>
          </a:p>
        </p:txBody>
      </p:sp>
      <p:pic>
        <p:nvPicPr>
          <p:cNvPr id="6" name="Picture 5" descr="compare-huma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6" y="3328428"/>
            <a:ext cx="5772988" cy="28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3.1 Genes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507999"/>
            <a:ext cx="4611077" cy="49530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800" dirty="0" smtClean="0"/>
              <a:t>A gene is a heritable factor that consists of a length of DNA and influences a specific characteristic</a:t>
            </a:r>
          </a:p>
          <a:p>
            <a:pPr>
              <a:buFontTx/>
              <a:buChar char="-"/>
            </a:pPr>
            <a:r>
              <a:rPr lang="en-US" sz="1800" dirty="0" smtClean="0"/>
              <a:t>A gene occupies a specific position on one type of chromosome</a:t>
            </a:r>
          </a:p>
          <a:p>
            <a:pPr>
              <a:buFontTx/>
              <a:buChar char="-"/>
            </a:pPr>
            <a:r>
              <a:rPr lang="en-US" sz="1800" dirty="0" smtClean="0"/>
              <a:t>The various specific forms of a gene are alleles </a:t>
            </a:r>
          </a:p>
          <a:p>
            <a:pPr>
              <a:buFontTx/>
              <a:buChar char="-"/>
            </a:pPr>
            <a:r>
              <a:rPr lang="en-US" sz="1800" dirty="0" smtClean="0"/>
              <a:t>Alleles differ from each other by one or a few bases only</a:t>
            </a:r>
          </a:p>
          <a:p>
            <a:pPr>
              <a:buFontTx/>
              <a:buChar char="-"/>
            </a:pPr>
            <a:r>
              <a:rPr lang="en-US" sz="1800" dirty="0" smtClean="0"/>
              <a:t>New alleles are formed by mutation</a:t>
            </a:r>
          </a:p>
          <a:p>
            <a:pPr>
              <a:buFontTx/>
              <a:buChar char="-"/>
            </a:pPr>
            <a:r>
              <a:rPr lang="en-US" sz="1800" dirty="0" smtClean="0"/>
              <a:t>The genome is the whole of the genetic information of an organism</a:t>
            </a:r>
          </a:p>
          <a:p>
            <a:pPr>
              <a:buFontTx/>
              <a:buChar char="-"/>
            </a:pPr>
            <a:r>
              <a:rPr lang="en-US" sz="1800" dirty="0" smtClean="0"/>
              <a:t>The entire base sequence of human genes was sequenced in the Human Genome Project</a:t>
            </a:r>
          </a:p>
          <a:p>
            <a:pPr marL="0" indent="0">
              <a:buNone/>
            </a:pPr>
            <a:endParaRPr lang="en-US" sz="1800" b="1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26188"/>
            <a:ext cx="4122615" cy="2959496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Applications: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600" dirty="0" smtClean="0"/>
              <a:t>The causes of sickle cell anemia, including a base substitution mutation, a change to the base sequence of mRNA transcribed from it and a change to the sequence of a polypeptide in hemoglobin</a:t>
            </a:r>
          </a:p>
          <a:p>
            <a:pPr>
              <a:buFontTx/>
              <a:buChar char="-"/>
            </a:pPr>
            <a:r>
              <a:rPr lang="en-US" sz="1600" dirty="0" smtClean="0"/>
              <a:t>Comparison of the number of genes in humans with other species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3193367"/>
            <a:ext cx="4122615" cy="1289570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600" dirty="0" smtClean="0"/>
              <a:t>Use of a database to determine differences in the base sequence of a gene in two species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4779934"/>
            <a:ext cx="4122615" cy="1880120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600" dirty="0" smtClean="0"/>
              <a:t>Developments in scientific research follow improvements in technology: gene sequencers, essentially lasers and optical detectors, are used for the sequencing of genes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6769" y="5626100"/>
            <a:ext cx="4611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International </a:t>
            </a:r>
            <a:r>
              <a:rPr lang="en-US" dirty="0" smtClean="0"/>
              <a:t>mindedness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Single nucleotide polymorphisms are responsible for human global diversity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Topic 3 - Genetics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39" y="1417638"/>
            <a:ext cx="8229600" cy="4787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Genetics is a branch of biology concerning the storage of information. The term was used before DNA was known about.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Genetics comes from the word ‘genesis’ (meaning ‘origins’)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61" y="2632358"/>
            <a:ext cx="3124200" cy="260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356" y="2366683"/>
            <a:ext cx="3912809" cy="313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922" y="2271100"/>
            <a:ext cx="2551835" cy="32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txBody>
          <a:bodyPr/>
          <a:lstStyle/>
          <a:p>
            <a:r>
              <a:rPr lang="en-US" dirty="0" smtClean="0"/>
              <a:t>A Gene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460" r="-21460"/>
          <a:stretch>
            <a:fillRect/>
          </a:stretch>
        </p:blipFill>
        <p:spPr>
          <a:xfrm>
            <a:off x="1495010" y="1600200"/>
            <a:ext cx="8908566" cy="48993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8100"/>
            <a:ext cx="3400197" cy="2091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7959" y="6499568"/>
            <a:ext cx="72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9309" y="2434807"/>
            <a:ext cx="2451401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Heritable</a:t>
            </a:r>
            <a:r>
              <a:rPr lang="en-US" sz="2400" dirty="0">
                <a:solidFill>
                  <a:srgbClr val="FF0000"/>
                </a:solidFill>
              </a:rPr>
              <a:t> factor that consists of a length of DNA and influences a specific </a:t>
            </a:r>
            <a:r>
              <a:rPr lang="en-US" sz="2400" dirty="0" smtClean="0">
                <a:solidFill>
                  <a:srgbClr val="FF0000"/>
                </a:solidFill>
              </a:rPr>
              <a:t>characteristic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What do they code for?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PROTEINS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2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8611" r="65139" b="6560"/>
          <a:stretch/>
        </p:blipFill>
        <p:spPr>
          <a:xfrm>
            <a:off x="6254750" y="441419"/>
            <a:ext cx="1485900" cy="2851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0695" r="32500" b="4994"/>
          <a:stretch/>
        </p:blipFill>
        <p:spPr>
          <a:xfrm>
            <a:off x="3810000" y="2088357"/>
            <a:ext cx="1536700" cy="289914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52550" y="404205"/>
            <a:ext cx="1549400" cy="2925762"/>
            <a:chOff x="1352550" y="404205"/>
            <a:chExt cx="1549400" cy="29257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4861" t="-783" r="48195" b="4905"/>
            <a:stretch/>
          </p:blipFill>
          <p:spPr>
            <a:xfrm>
              <a:off x="1352550" y="404205"/>
              <a:ext cx="1549400" cy="292576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 flipV="1">
              <a:off x="1746414" y="1293971"/>
              <a:ext cx="927100" cy="288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52550" y="3483162"/>
            <a:ext cx="1549400" cy="2895600"/>
            <a:chOff x="1352550" y="3483162"/>
            <a:chExt cx="1549400" cy="2895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66805" r="16250" b="5111"/>
            <a:stretch/>
          </p:blipFill>
          <p:spPr>
            <a:xfrm>
              <a:off x="1352550" y="3483162"/>
              <a:ext cx="1549400" cy="28956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flipV="1">
              <a:off x="1631950" y="4401650"/>
              <a:ext cx="927100" cy="288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1293971"/>
            <a:ext cx="850900" cy="292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45" y="4338657"/>
            <a:ext cx="901700" cy="3302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254750" y="1259303"/>
            <a:ext cx="1562100" cy="5090037"/>
            <a:chOff x="6254750" y="1259303"/>
            <a:chExt cx="1562100" cy="50900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82917" b="4994"/>
            <a:stretch/>
          </p:blipFill>
          <p:spPr>
            <a:xfrm>
              <a:off x="6254750" y="3450196"/>
              <a:ext cx="1562100" cy="289914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502400" y="4222746"/>
              <a:ext cx="1066800" cy="357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02400" y="1259303"/>
              <a:ext cx="1066800" cy="357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50" y="4286025"/>
            <a:ext cx="825500" cy="317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1324844"/>
            <a:ext cx="838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91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2142" y="1237080"/>
            <a:ext cx="8911858" cy="562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/>
              <a:t>A gene occupies a position on a chromosome </a:t>
            </a:r>
            <a:r>
              <a:rPr lang="en-US" sz="2200" b="1" dirty="0" smtClean="0">
                <a:solidFill>
                  <a:srgbClr val="FF0000"/>
                </a:solidFill>
              </a:rPr>
              <a:t>(locus) (plural – loci)</a:t>
            </a:r>
          </a:p>
          <a:p>
            <a:pPr marL="0" indent="0">
              <a:buFont typeface="Arial"/>
              <a:buNone/>
            </a:pPr>
            <a:endParaRPr lang="en-US" sz="2200" dirty="0"/>
          </a:p>
          <a:p>
            <a:pPr marL="0" indent="0">
              <a:buFont typeface="Arial"/>
              <a:buNone/>
            </a:pPr>
            <a:r>
              <a:rPr lang="en-US" sz="2200" dirty="0" smtClean="0"/>
              <a:t>Genes are physically linked in groups. These groups form chromosomes. </a:t>
            </a:r>
          </a:p>
          <a:p>
            <a:pPr marL="0" indent="0">
              <a:buFont typeface="Arial"/>
              <a:buNone/>
            </a:pPr>
            <a:r>
              <a:rPr lang="en-US" sz="2200" dirty="0" smtClean="0"/>
              <a:t>Humans have 23 groups of linked genes (and therefore 23 chromosomes)*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*there </a:t>
            </a:r>
            <a:r>
              <a:rPr lang="en-US" sz="2400" dirty="0"/>
              <a:t>are 2 copies of each </a:t>
            </a:r>
            <a:r>
              <a:rPr lang="en-US" sz="2400" dirty="0" smtClean="0"/>
              <a:t>chromosome so 46 in total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4737"/>
          <a:stretch/>
        </p:blipFill>
        <p:spPr>
          <a:xfrm rot="16200000">
            <a:off x="3598507" y="-15701"/>
            <a:ext cx="1868322" cy="86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91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9729"/>
            <a:ext cx="8229600" cy="153408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Various forms of the same gene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023451"/>
            <a:ext cx="8229600" cy="610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Some alleles are dominant over others (recessive)</a:t>
            </a:r>
          </a:p>
          <a:p>
            <a:pPr marL="0" indent="0" algn="ctr">
              <a:buFont typeface="Arial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There may be more than two alleles of a gene (ABO blood groups)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Allele-MadicalSchool-1024x69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70" y="1652659"/>
            <a:ext cx="6356472" cy="4332830"/>
          </a:xfrm>
          <a:prstGeom prst="rect">
            <a:avLst/>
          </a:prstGeom>
        </p:spPr>
      </p:pic>
      <p:pic>
        <p:nvPicPr>
          <p:cNvPr id="7" name="Picture 6" descr="1335299169527865225Cartoon Lady Face in Color.svg.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66" y="2358855"/>
            <a:ext cx="2056551" cy="1638386"/>
          </a:xfrm>
          <a:prstGeom prst="rect">
            <a:avLst/>
          </a:prstGeom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5" y="2358855"/>
            <a:ext cx="1491977" cy="163838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23362" y="5170788"/>
            <a:ext cx="2788215" cy="610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Slight variations in base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763"/>
            <a:ext cx="9144000" cy="5500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328" y="930151"/>
            <a:ext cx="7669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Why is there variation in the human species?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67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184" r="1184"/>
          <a:stretch>
            <a:fillRect/>
          </a:stretch>
        </p:blipFill>
        <p:spPr>
          <a:xfrm>
            <a:off x="409222" y="1828135"/>
            <a:ext cx="7965565" cy="4380754"/>
          </a:xfrm>
        </p:spPr>
      </p:pic>
      <p:sp>
        <p:nvSpPr>
          <p:cNvPr id="5" name="TextBox 4"/>
          <p:cNvSpPr txBox="1"/>
          <p:nvPr/>
        </p:nvSpPr>
        <p:spPr>
          <a:xfrm>
            <a:off x="409223" y="564488"/>
            <a:ext cx="7888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Differences between alleles can be very slight. </a:t>
            </a:r>
          </a:p>
          <a:p>
            <a:r>
              <a:rPr lang="en-US" sz="2000" dirty="0" smtClean="0"/>
              <a:t>Positions on a gene where there may be more than one base presents are called </a:t>
            </a:r>
            <a:r>
              <a:rPr lang="en-US" sz="2000" b="1" dirty="0" smtClean="0">
                <a:solidFill>
                  <a:srgbClr val="FF0000"/>
                </a:solidFill>
              </a:rPr>
              <a:t>single nucleotide polymorphisms (SNPs)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</TotalTime>
  <Words>763</Words>
  <Application>Microsoft Macintosh PowerPoint</Application>
  <PresentationFormat>On-screen Show (4:3)</PresentationFormat>
  <Paragraphs>129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Mangal</vt:lpstr>
      <vt:lpstr>Arial</vt:lpstr>
      <vt:lpstr>Office Theme</vt:lpstr>
      <vt:lpstr>PowerPoint Presentation</vt:lpstr>
      <vt:lpstr>3.1 Genes</vt:lpstr>
      <vt:lpstr>Topic 3 - Genetics</vt:lpstr>
      <vt:lpstr>A Gene</vt:lpstr>
      <vt:lpstr>PowerPoint Presentation</vt:lpstr>
      <vt:lpstr>Genes</vt:lpstr>
      <vt:lpstr>Alleles</vt:lpstr>
      <vt:lpstr>PowerPoint Presentation</vt:lpstr>
      <vt:lpstr>PowerPoint Presentation</vt:lpstr>
      <vt:lpstr>Genome</vt:lpstr>
      <vt:lpstr>Human Genome Project</vt:lpstr>
      <vt:lpstr>Mutations</vt:lpstr>
      <vt:lpstr>PowerPoint Presentation</vt:lpstr>
      <vt:lpstr>Sickle cell anemia </vt:lpstr>
      <vt:lpstr>PowerPoint Presentation</vt:lpstr>
      <vt:lpstr>PowerPoint Presentation</vt:lpstr>
      <vt:lpstr>Comparing genes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Microsoft Office User</cp:lastModifiedBy>
  <cp:revision>86</cp:revision>
  <cp:lastPrinted>2017-05-04T02:04:13Z</cp:lastPrinted>
  <dcterms:created xsi:type="dcterms:W3CDTF">2015-04-20T06:11:39Z</dcterms:created>
  <dcterms:modified xsi:type="dcterms:W3CDTF">2018-08-28T02:27:22Z</dcterms:modified>
</cp:coreProperties>
</file>