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2"/>
    <p:restoredTop sz="93692"/>
  </p:normalViewPr>
  <p:slideViewPr>
    <p:cSldViewPr snapToGrid="0" snapToObjects="1">
      <p:cViewPr varScale="1">
        <p:scale>
          <a:sx n="44" d="100"/>
          <a:sy n="44" d="100"/>
        </p:scale>
        <p:origin x="208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072CA-017E-3742-9DCA-1C042066D912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94C45-ACAA-AA4C-84F5-BE1782D49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6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94C45-ACAA-AA4C-84F5-BE1782D496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1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975A-7A95-2243-B712-62BF537A4394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C63B-754C-3A45-8B6E-88F18F3D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1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975A-7A95-2243-B712-62BF537A4394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C63B-754C-3A45-8B6E-88F18F3D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975A-7A95-2243-B712-62BF537A4394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C63B-754C-3A45-8B6E-88F18F3D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975A-7A95-2243-B712-62BF537A4394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C63B-754C-3A45-8B6E-88F18F3D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8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975A-7A95-2243-B712-62BF537A4394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C63B-754C-3A45-8B6E-88F18F3D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5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975A-7A95-2243-B712-62BF537A4394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C63B-754C-3A45-8B6E-88F18F3D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7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975A-7A95-2243-B712-62BF537A4394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C63B-754C-3A45-8B6E-88F18F3D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9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975A-7A95-2243-B712-62BF537A4394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C63B-754C-3A45-8B6E-88F18F3D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4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975A-7A95-2243-B712-62BF537A4394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C63B-754C-3A45-8B6E-88F18F3D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5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975A-7A95-2243-B712-62BF537A4394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C63B-754C-3A45-8B6E-88F18F3D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7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975A-7A95-2243-B712-62BF537A4394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BC63B-754C-3A45-8B6E-88F18F3D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5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4975A-7A95-2243-B712-62BF537A4394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C63B-754C-3A45-8B6E-88F18F3D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youtube.com/watch?v=CXCGqwdtJ7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3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61"/>
            <a:ext cx="9144000" cy="4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don’t sodium ions diffuse in and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600200"/>
            <a:ext cx="8890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Sodium channels are voltage dependent (we will look at these when we talk about action potentials)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279900"/>
            <a:ext cx="588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DEPENDEDNT </a:t>
            </a:r>
            <a:r>
              <a:rPr lang="mr-IN" dirty="0" smtClean="0"/>
              <a:t>–</a:t>
            </a:r>
            <a:r>
              <a:rPr lang="en-US" dirty="0" smtClean="0"/>
              <a:t> they only open at certain voltages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6.5 Neurons and Synapses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615458"/>
            <a:ext cx="4611077" cy="601378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700" dirty="0" smtClean="0"/>
              <a:t>Neurons transmit electrical impulses</a:t>
            </a:r>
          </a:p>
          <a:p>
            <a:pPr>
              <a:buFontTx/>
              <a:buChar char="-"/>
            </a:pPr>
            <a:r>
              <a:rPr lang="en-US" sz="1700" dirty="0" smtClean="0"/>
              <a:t>The myelination of nerve fibers allows for salutatory conduction</a:t>
            </a:r>
          </a:p>
          <a:p>
            <a:pPr>
              <a:buFontTx/>
              <a:buChar char="-"/>
            </a:pPr>
            <a:r>
              <a:rPr lang="en-US" sz="1700" dirty="0" smtClean="0"/>
              <a:t>Neurons pump sodium and potassium ions across their membranes to generate a resting potential </a:t>
            </a:r>
          </a:p>
          <a:p>
            <a:pPr>
              <a:buFontTx/>
              <a:buChar char="-"/>
            </a:pPr>
            <a:r>
              <a:rPr lang="en-US" sz="1700" dirty="0" smtClean="0"/>
              <a:t>An action potential consists of </a:t>
            </a:r>
            <a:r>
              <a:rPr lang="en-US" sz="1700" dirty="0" err="1" smtClean="0"/>
              <a:t>depolarisation</a:t>
            </a:r>
            <a:r>
              <a:rPr lang="en-US" sz="1700" dirty="0" smtClean="0"/>
              <a:t> and </a:t>
            </a:r>
            <a:r>
              <a:rPr lang="en-US" sz="1700" dirty="0" err="1" smtClean="0"/>
              <a:t>repolarisation</a:t>
            </a:r>
            <a:r>
              <a:rPr lang="en-US" sz="1700" dirty="0" smtClean="0"/>
              <a:t> of the neurons</a:t>
            </a:r>
          </a:p>
          <a:p>
            <a:pPr>
              <a:buFontTx/>
              <a:buChar char="-"/>
            </a:pPr>
            <a:r>
              <a:rPr lang="en-US" sz="1700" dirty="0" smtClean="0"/>
              <a:t>Propagation of nerve impulses is the result of local </a:t>
            </a:r>
            <a:r>
              <a:rPr lang="en-US" sz="1700" dirty="0" err="1" smtClean="0"/>
              <a:t>crrents</a:t>
            </a:r>
            <a:r>
              <a:rPr lang="en-US" sz="1700" dirty="0" smtClean="0"/>
              <a:t> that cause each successive part of the axon to reach the threshold potential </a:t>
            </a:r>
          </a:p>
          <a:p>
            <a:pPr>
              <a:buFontTx/>
              <a:buChar char="-"/>
            </a:pPr>
            <a:r>
              <a:rPr lang="en-US" sz="1700" dirty="0" smtClean="0"/>
              <a:t>Synapses are junctions between neurons and between neurons and receptor on effector cells</a:t>
            </a:r>
          </a:p>
          <a:p>
            <a:pPr>
              <a:buFontTx/>
              <a:buChar char="-"/>
            </a:pPr>
            <a:r>
              <a:rPr lang="en-US" sz="1700" dirty="0" smtClean="0"/>
              <a:t>When pre-synaptic neurons are </a:t>
            </a:r>
            <a:r>
              <a:rPr lang="en-US" sz="1700" dirty="0" err="1" smtClean="0"/>
              <a:t>depolarised</a:t>
            </a:r>
            <a:r>
              <a:rPr lang="en-US" sz="1700" dirty="0" smtClean="0"/>
              <a:t> they release a neurotransmitter into the synapse</a:t>
            </a:r>
          </a:p>
          <a:p>
            <a:pPr>
              <a:buFontTx/>
              <a:buChar char="-"/>
            </a:pPr>
            <a:r>
              <a:rPr lang="en-US" sz="1700" dirty="0" smtClean="0"/>
              <a:t>A nerve impulse is only initiated if the threshold potential is reached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56103"/>
            <a:ext cx="4122615" cy="3062444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Applications: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Secretion and reabsorption of acetylcholine by neurons at synapses</a:t>
            </a:r>
          </a:p>
          <a:p>
            <a:pPr>
              <a:buFontTx/>
              <a:buChar char="-"/>
            </a:pPr>
            <a:r>
              <a:rPr lang="en-US" sz="1800" dirty="0" smtClean="0"/>
              <a:t>Blocking of synaptic transmission at cholinergic synapses in insects by binding of </a:t>
            </a:r>
            <a:r>
              <a:rPr lang="en-US" sz="1800" dirty="0" err="1" smtClean="0"/>
              <a:t>neonicotinoid</a:t>
            </a:r>
            <a:r>
              <a:rPr lang="en-US" sz="1800" dirty="0" smtClean="0"/>
              <a:t> pesticides to acetylcholine receptors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5274493"/>
            <a:ext cx="4122615" cy="1354750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800" dirty="0" smtClean="0"/>
              <a:t>Analysis of oscilloscope traces showing resting potentials and </a:t>
            </a:r>
            <a:r>
              <a:rPr lang="en-US" sz="1800" smtClean="0"/>
              <a:t>action potentials.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3349367"/>
            <a:ext cx="4122615" cy="148718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Cooperation and collaboration between groups of scientists: biologists are contributing to research into memory and learning.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Font typeface="Arial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880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419" y="542828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Resting Potential in a Neuron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419" y="2176144"/>
            <a:ext cx="7772400" cy="3405511"/>
          </a:xfrm>
          <a:solidFill>
            <a:schemeClr val="bg1"/>
          </a:solidFill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State the resting potential of a neuron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Explain how pumps and channels in the cell membrane sets up a potential difference</a:t>
            </a:r>
          </a:p>
        </p:txBody>
      </p:sp>
    </p:spTree>
    <p:extLst>
      <p:ext uri="{BB962C8B-B14F-4D97-AF65-F5344CB8AC3E}">
        <p14:creationId xmlns:p14="http://schemas.microsoft.com/office/powerpoint/2010/main" val="39407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3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484"/>
            <a:ext cx="9551760" cy="38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10.38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6-09-27 at 10.38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39" y="0"/>
            <a:ext cx="608943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328" y="53543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3"/>
              </a:rPr>
              <a:t>Squid axon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7 at 1.35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986"/>
            <a:ext cx="9144000" cy="40600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8750" y="26289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</a:t>
            </a:r>
            <a:r>
              <a:rPr lang="en-US" baseline="30000"/>
              <a:t>+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44898" y="5822204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-70mV</a:t>
            </a:r>
            <a:endParaRPr lang="en-US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6388100" y="3187700"/>
            <a:ext cx="596900" cy="8763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5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1977" y="2686788"/>
            <a:ext cx="2219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pump pumps 3 x Na</a:t>
            </a:r>
            <a:r>
              <a:rPr lang="en-US" baseline="30000" dirty="0" smtClean="0"/>
              <a:t>+</a:t>
            </a:r>
            <a:r>
              <a:rPr lang="en-US" dirty="0" smtClean="0"/>
              <a:t> out and 2 x K</a:t>
            </a:r>
            <a:r>
              <a:rPr lang="en-US" baseline="30000" dirty="0" smtClean="0"/>
              <a:t>+ </a:t>
            </a:r>
            <a:r>
              <a:rPr lang="en-US" dirty="0" smtClean="0"/>
              <a:t>in to the axon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00899" y="5272085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 x Na</a:t>
            </a:r>
            <a:r>
              <a:rPr lang="en-US" baseline="30000"/>
              <a:t>+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92380" y="382655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 x K</a:t>
            </a:r>
            <a:r>
              <a:rPr lang="en-US" baseline="30000"/>
              <a:t>+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98975" y="1895626"/>
            <a:ext cx="170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creates concentration gradients for Na</a:t>
            </a:r>
            <a:r>
              <a:rPr lang="en-US" baseline="30000" dirty="0" smtClean="0"/>
              <a:t>+</a:t>
            </a:r>
            <a:r>
              <a:rPr lang="en-US" dirty="0" smtClean="0"/>
              <a:t> and K</a:t>
            </a:r>
            <a:r>
              <a:rPr lang="en-US" baseline="30000" dirty="0"/>
              <a:t>+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822" y="2121069"/>
            <a:ext cx="1689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will diffuse out of the axon making the outside positive and the </a:t>
            </a:r>
            <a:r>
              <a:rPr lang="en-US" smtClean="0"/>
              <a:t>inside negative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98750" y="26289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</a:t>
            </a:r>
            <a:r>
              <a:rPr lang="en-US" baseline="30000"/>
              <a:t>+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77949" y="428982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30000" smtClean="0"/>
              <a:t>+ </a:t>
            </a:r>
            <a:r>
              <a:rPr lang="en-US" smtClean="0"/>
              <a:t>channel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98975" y="532707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30000" smtClean="0"/>
              <a:t>+ </a:t>
            </a:r>
            <a:r>
              <a:rPr lang="en-US" smtClean="0"/>
              <a:t>channel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33303" y="568644"/>
            <a:ext cx="1989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electrical gradient </a:t>
            </a:r>
            <a:r>
              <a:rPr lang="en-US" smtClean="0"/>
              <a:t>pulls K</a:t>
            </a:r>
            <a:r>
              <a:rPr lang="en-US" baseline="30000" smtClean="0"/>
              <a:t>+</a:t>
            </a:r>
            <a:r>
              <a:rPr lang="en-US" smtClean="0"/>
              <a:t> back into the axon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8822" y="5683704"/>
            <a:ext cx="226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chemical and electrical gradients </a:t>
            </a:r>
            <a:r>
              <a:rPr lang="en-US" smtClean="0"/>
              <a:t>will balance at -70mV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44898" y="5822204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-70mV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631103" y="474702"/>
            <a:ext cx="1074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 smtClean="0"/>
              <a:t>+ </a:t>
            </a:r>
            <a:r>
              <a:rPr lang="en-US" dirty="0" smtClean="0"/>
              <a:t>channel </a:t>
            </a:r>
            <a:r>
              <a:rPr lang="en-US" smtClean="0"/>
              <a:t>is closed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7 at 1.35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986"/>
            <a:ext cx="9144000" cy="4060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49" y="474702"/>
            <a:ext cx="2219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pump pumps 3 x Na</a:t>
            </a:r>
            <a:r>
              <a:rPr lang="en-US" baseline="30000" dirty="0" smtClean="0"/>
              <a:t>+</a:t>
            </a:r>
            <a:r>
              <a:rPr lang="en-US" dirty="0" smtClean="0"/>
              <a:t> out and 2 x K</a:t>
            </a:r>
            <a:r>
              <a:rPr lang="en-US" baseline="30000" dirty="0" smtClean="0"/>
              <a:t>+ </a:t>
            </a:r>
            <a:r>
              <a:rPr lang="en-US" dirty="0" smtClean="0"/>
              <a:t>in to the axon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4500" y="26289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 x Na</a:t>
            </a:r>
            <a:r>
              <a:rPr lang="en-US" baseline="30000"/>
              <a:t>+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230" y="42291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 x K</a:t>
            </a:r>
            <a:r>
              <a:rPr lang="en-US" baseline="30000"/>
              <a:t>+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7496" y="4781587"/>
            <a:ext cx="170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creates concentration gradients for Na</a:t>
            </a:r>
            <a:r>
              <a:rPr lang="en-US" baseline="30000" dirty="0" smtClean="0"/>
              <a:t>+</a:t>
            </a:r>
            <a:r>
              <a:rPr lang="en-US" dirty="0" smtClean="0"/>
              <a:t> and K</a:t>
            </a:r>
            <a:r>
              <a:rPr lang="en-US" baseline="30000" dirty="0"/>
              <a:t>+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9875" y="691419"/>
            <a:ext cx="1689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will diffuse out of the axon making the outside positive and the </a:t>
            </a:r>
            <a:r>
              <a:rPr lang="en-US" smtClean="0"/>
              <a:t>inside negative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98750" y="26289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</a:t>
            </a:r>
            <a:r>
              <a:rPr lang="en-US" baseline="30000"/>
              <a:t>+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12780" y="416661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30000" smtClean="0"/>
              <a:t>+ </a:t>
            </a:r>
            <a:r>
              <a:rPr lang="en-US" smtClean="0"/>
              <a:t>channel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03776" y="420397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  <a:r>
              <a:rPr lang="en-US" baseline="30000" smtClean="0"/>
              <a:t>+ </a:t>
            </a:r>
            <a:r>
              <a:rPr lang="en-US" smtClean="0"/>
              <a:t>channel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97204" y="4995086"/>
            <a:ext cx="1989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electrical gradient </a:t>
            </a:r>
            <a:r>
              <a:rPr lang="en-US" smtClean="0"/>
              <a:t>pulls K</a:t>
            </a:r>
            <a:r>
              <a:rPr lang="en-US" baseline="30000" smtClean="0"/>
              <a:t>+</a:t>
            </a:r>
            <a:r>
              <a:rPr lang="en-US" smtClean="0"/>
              <a:t> back into the axon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93122" y="1705570"/>
            <a:ext cx="226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chemical and electrical gradients </a:t>
            </a:r>
            <a:r>
              <a:rPr lang="en-US" smtClean="0"/>
              <a:t>will balance at -70mV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44898" y="5822204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-70mV</a:t>
            </a:r>
            <a:endParaRPr lang="en-US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6388100" y="3187700"/>
            <a:ext cx="596900" cy="8763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88100" y="4064000"/>
            <a:ext cx="1074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 smtClean="0"/>
              <a:t>+ </a:t>
            </a:r>
            <a:r>
              <a:rPr lang="en-US" dirty="0" smtClean="0"/>
              <a:t>channel </a:t>
            </a:r>
            <a:r>
              <a:rPr lang="en-US" smtClean="0"/>
              <a:t>is closed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4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414</Words>
  <Application>Microsoft Macintosh PowerPoint</Application>
  <PresentationFormat>On-screen Show (4:3)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Mangal</vt:lpstr>
      <vt:lpstr>Arial</vt:lpstr>
      <vt:lpstr>Office Theme</vt:lpstr>
      <vt:lpstr>PowerPoint Presentation</vt:lpstr>
      <vt:lpstr>6.5 Neurons and Synapses</vt:lpstr>
      <vt:lpstr>Resting Potential in a Neuron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don’t sodium ions diffuse in and out?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Microsoft Office User</cp:lastModifiedBy>
  <cp:revision>20</cp:revision>
  <dcterms:created xsi:type="dcterms:W3CDTF">2016-09-27T02:32:03Z</dcterms:created>
  <dcterms:modified xsi:type="dcterms:W3CDTF">2018-11-23T05:56:20Z</dcterms:modified>
</cp:coreProperties>
</file>