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4" r:id="rId2"/>
    <p:sldId id="324" r:id="rId3"/>
    <p:sldId id="260" r:id="rId4"/>
    <p:sldId id="289" r:id="rId5"/>
    <p:sldId id="288" r:id="rId6"/>
    <p:sldId id="302" r:id="rId7"/>
    <p:sldId id="303" r:id="rId8"/>
    <p:sldId id="300" r:id="rId9"/>
    <p:sldId id="301" r:id="rId10"/>
    <p:sldId id="306" r:id="rId11"/>
    <p:sldId id="323" r:id="rId12"/>
    <p:sldId id="321" r:id="rId13"/>
    <p:sldId id="295" r:id="rId14"/>
    <p:sldId id="304" r:id="rId15"/>
    <p:sldId id="305" r:id="rId16"/>
    <p:sldId id="315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3C03D-AFFA-4297-B7EA-0273CFCA890C}" type="datetimeFigureOut">
              <a:rPr lang="en-GB" smtClean="0"/>
              <a:t>7/2/17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4EF2-67CC-4AD7-9B61-6AF8655E0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2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778EE-BDA6-0C42-8DE5-5E9D1D5685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9pPr>
          </a:lstStyle>
          <a:p>
            <a:fld id="{8383D44F-39B8-4728-8D94-FC8D422E6EC7}" type="slidenum">
              <a:rPr lang="en-GB" altLang="en-US" sz="1200">
                <a:solidFill>
                  <a:schemeClr val="tx1"/>
                </a:solidFill>
              </a:rPr>
              <a:pPr/>
              <a:t>16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5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0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7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32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65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9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3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6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5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9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B6E8-5DC5-4B30-BB2D-1789FBD78EF4}" type="datetimeFigureOut">
              <a:rPr lang="en-GB" smtClean="0"/>
              <a:t>7/2/17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6B7E-1747-4671-8CF2-4EC530497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19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9.emf"/><Relationship Id="rId7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09783" y="-21688"/>
            <a:ext cx="8842375" cy="2089150"/>
          </a:xfrm>
          <a:prstGeom prst="rightArrow">
            <a:avLst>
              <a:gd name="adj1" fmla="val 45383"/>
              <a:gd name="adj2" fmla="val 32298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Understand what reflection and refraction are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83" y="1719835"/>
            <a:ext cx="2664296" cy="2677656"/>
          </a:xfrm>
          <a:prstGeom prst="rect">
            <a:avLst/>
          </a:prstGeom>
          <a:solidFill>
            <a:srgbClr val="FF5E3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u="sng" dirty="0"/>
              <a:t>State </a:t>
            </a:r>
            <a:r>
              <a:rPr lang="en-US" sz="2800" dirty="0"/>
              <a:t>what is meant by reflection and refraction of </a:t>
            </a:r>
            <a:r>
              <a:rPr lang="en-US" sz="2800" dirty="0" smtClean="0"/>
              <a:t>light</a:t>
            </a:r>
            <a:endParaRPr lang="en-US" sz="2800" b="1" dirty="0"/>
          </a:p>
          <a:p>
            <a:pPr algn="ctr">
              <a:defRPr/>
            </a:pPr>
            <a:r>
              <a:rPr lang="en-US" sz="2800" b="1" dirty="0" smtClean="0"/>
              <a:t>Bronze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97042" y="1716209"/>
            <a:ext cx="2664296" cy="26776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u="sng" dirty="0"/>
              <a:t>Investigate </a:t>
            </a:r>
            <a:r>
              <a:rPr lang="en-US" sz="2800" dirty="0"/>
              <a:t>what happens when we shine light into a mirror and Perspex </a:t>
            </a:r>
            <a:r>
              <a:rPr lang="en-US" sz="2800" dirty="0" smtClean="0"/>
              <a:t>box</a:t>
            </a:r>
            <a:endParaRPr lang="en-US" sz="28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Silver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0465" y="1719835"/>
            <a:ext cx="2664296" cy="26776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0000"/>
                </a:solidFill>
              </a:rPr>
              <a:t>Measure </a:t>
            </a:r>
            <a:r>
              <a:rPr lang="en-US" sz="2800" dirty="0" smtClean="0">
                <a:solidFill>
                  <a:srgbClr val="000000"/>
                </a:solidFill>
              </a:rPr>
              <a:t>the angles involved in refraction and reflection</a:t>
            </a:r>
          </a:p>
          <a:p>
            <a:pPr algn="ctr">
              <a:defRPr/>
            </a:pPr>
            <a:endParaRPr lang="en-US" sz="2800" b="1" u="sng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Gold</a:t>
            </a:r>
          </a:p>
        </p:txBody>
      </p:sp>
      <p:pic>
        <p:nvPicPr>
          <p:cNvPr id="2" name="Picture 1" descr="Bronze-med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437112"/>
            <a:ext cx="1224136" cy="2366208"/>
          </a:xfrm>
          <a:prstGeom prst="rect">
            <a:avLst/>
          </a:prstGeom>
        </p:spPr>
      </p:pic>
      <p:pic>
        <p:nvPicPr>
          <p:cNvPr id="3" name="Picture 2" descr="Silver-med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7" y="4437111"/>
            <a:ext cx="1252425" cy="2420889"/>
          </a:xfrm>
          <a:prstGeom prst="rect">
            <a:avLst/>
          </a:prstGeom>
        </p:spPr>
      </p:pic>
      <p:pic>
        <p:nvPicPr>
          <p:cNvPr id="9" name="Picture 8" descr="Gold-Med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437111"/>
            <a:ext cx="1256394" cy="242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3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29699" name="Picture 2" descr="http://bp1.blogger.com/_LVFKS9d2bTM/SFap99WuVmI/AAAAAAAACLU/0icAV-fuxKc/s400/Ambulance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8000923" cy="600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6165304"/>
            <a:ext cx="396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another rule of reflection?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7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n-US" dirty="0" smtClean="0"/>
              <a:t>Seeing light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can only see light when</a:t>
            </a:r>
            <a:r>
              <a:rPr lang="is-I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you look directly </a:t>
            </a:r>
          </a:p>
          <a:p>
            <a:pPr marL="0" indent="0">
              <a:buNone/>
            </a:pPr>
            <a:r>
              <a:rPr lang="en-US" dirty="0" smtClean="0"/>
              <a:t>    at the source..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s-IS" dirty="0" smtClean="0"/>
              <a:t>…o</a:t>
            </a:r>
            <a:r>
              <a:rPr lang="en-US" dirty="0" smtClean="0"/>
              <a:t>r</a:t>
            </a:r>
            <a:r>
              <a:rPr lang="is-IS" dirty="0" smtClean="0"/>
              <a:t>…</a:t>
            </a:r>
          </a:p>
          <a:p>
            <a:pPr marL="0" indent="0">
              <a:buNone/>
            </a:pPr>
            <a:endParaRPr lang="is-IS" dirty="0"/>
          </a:p>
          <a:p>
            <a:pPr>
              <a:buFontTx/>
              <a:buChar char="-"/>
            </a:pPr>
            <a:r>
              <a:rPr lang="is-IS" dirty="0"/>
              <a:t>t</a:t>
            </a:r>
            <a:r>
              <a:rPr lang="is-IS" dirty="0" smtClean="0"/>
              <a:t>he light is </a:t>
            </a:r>
          </a:p>
          <a:p>
            <a:pPr marL="0" indent="0">
              <a:buNone/>
            </a:pPr>
            <a:r>
              <a:rPr lang="is-IS" dirty="0"/>
              <a:t> </a:t>
            </a:r>
            <a:r>
              <a:rPr lang="is-IS" dirty="0" smtClean="0"/>
              <a:t>  reflected </a:t>
            </a:r>
          </a:p>
          <a:p>
            <a:pPr marL="0" indent="0">
              <a:buNone/>
            </a:pPr>
            <a:r>
              <a:rPr lang="is-IS" dirty="0"/>
              <a:t> </a:t>
            </a:r>
            <a:r>
              <a:rPr lang="is-IS" dirty="0" smtClean="0"/>
              <a:t>  off an object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412776"/>
            <a:ext cx="3168352" cy="2376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3501008"/>
            <a:ext cx="4779157" cy="31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7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11032"/>
            <a:ext cx="8950325" cy="4832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  <a:defRPr/>
            </a:pPr>
            <a:r>
              <a:rPr lang="en-GB" sz="2800" dirty="0" smtClean="0"/>
              <a:t>The </a:t>
            </a:r>
            <a:r>
              <a:rPr lang="en-GB" sz="2800" dirty="0"/>
              <a:t>reflected image is the same size </a:t>
            </a:r>
            <a:r>
              <a:rPr lang="en-GB" sz="2800" dirty="0" smtClean="0"/>
              <a:t>as </a:t>
            </a:r>
            <a:r>
              <a:rPr lang="en-GB" sz="2800" dirty="0"/>
              <a:t>the object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en-GB" sz="2800" dirty="0"/>
          </a:p>
          <a:p>
            <a:pPr marL="514350" indent="-514350">
              <a:buFont typeface="+mj-lt"/>
              <a:buAutoNum type="arabicParenR"/>
              <a:defRPr/>
            </a:pPr>
            <a:r>
              <a:rPr lang="en-GB" sz="2800" dirty="0"/>
              <a:t>The distance between the image and the mirror is the same as the distance between the object and the mirror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en-GB" sz="2800" dirty="0"/>
          </a:p>
          <a:p>
            <a:pPr marL="514350" indent="-514350">
              <a:buFont typeface="+mj-lt"/>
              <a:buAutoNum type="arabicParenR"/>
              <a:defRPr/>
            </a:pPr>
            <a:r>
              <a:rPr lang="en-GB" sz="2800" dirty="0"/>
              <a:t>In the image, left is right and right becomes </a:t>
            </a:r>
            <a:r>
              <a:rPr lang="en-GB" sz="2800" dirty="0" smtClean="0"/>
              <a:t>left (lateral inversion)</a:t>
            </a:r>
            <a:endParaRPr lang="en-GB" sz="2800" dirty="0"/>
          </a:p>
          <a:p>
            <a:pPr marL="514350" indent="-514350">
              <a:buFont typeface="+mj-lt"/>
              <a:buAutoNum type="arabicParenR"/>
              <a:defRPr/>
            </a:pPr>
            <a:endParaRPr lang="en-GB" sz="2800" dirty="0"/>
          </a:p>
          <a:p>
            <a:pPr marL="514350" indent="-514350">
              <a:buFont typeface="+mj-lt"/>
              <a:buAutoNum type="arabicParenR"/>
              <a:defRPr/>
            </a:pPr>
            <a:r>
              <a:rPr lang="en-GB" sz="2800" dirty="0"/>
              <a:t>Angle of incidence = Angle of </a:t>
            </a:r>
            <a:r>
              <a:rPr lang="en-GB" sz="2800" dirty="0" smtClean="0"/>
              <a:t>reflection</a:t>
            </a:r>
            <a:endParaRPr lang="en-GB" sz="2400" dirty="0"/>
          </a:p>
        </p:txBody>
      </p:sp>
      <p:pic>
        <p:nvPicPr>
          <p:cNvPr id="8195" name="Picture 3" descr="C:\Users\TEMP\AppData\Local\Microsoft\Windows\Temporary Internet Files\Content.IE5\ZEDT3Q8C\MC9000787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559202" cy="13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53506"/>
            <a:ext cx="79928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Rules of reflection in plane mirrors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410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Reflection Experiment</a:t>
            </a:r>
            <a:endParaRPr lang="en-GB" dirty="0">
              <a:latin typeface="Times New Roman" charset="0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4419600"/>
            <a:ext cx="7010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4495800" y="2057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495800" y="190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normal</a:t>
            </a:r>
            <a:endParaRPr lang="en-GB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838200" y="1752600"/>
            <a:ext cx="3657600" cy="2667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9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0"/>
            <a:ext cx="7124700" cy="175260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Reflection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325" y="2638425"/>
            <a:ext cx="194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solidFill>
                  <a:srgbClr val="FF9999"/>
                </a:solidFill>
                <a:latin typeface="Comic Sans MS" charset="0"/>
              </a:rPr>
              <a:t>Incident ray</a:t>
            </a: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V="1">
            <a:off x="4540250" y="2443163"/>
            <a:ext cx="0" cy="297180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52400" y="3733800"/>
            <a:ext cx="4724400" cy="584200"/>
            <a:chOff x="96" y="2352"/>
            <a:chExt cx="2976" cy="368"/>
          </a:xfrm>
        </p:grpSpPr>
        <p:sp>
          <p:nvSpPr>
            <p:cNvPr id="23576" name="Rectangle 27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AutoShape 28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191000" y="4065588"/>
            <a:ext cx="4724400" cy="344487"/>
            <a:chOff x="2640" y="2561"/>
            <a:chExt cx="2976" cy="217"/>
          </a:xfrm>
        </p:grpSpPr>
        <p:sp>
          <p:nvSpPr>
            <p:cNvPr id="23574" name="Rectangle 30"/>
            <p:cNvSpPr>
              <a:spLocks noChangeArrowheads="1"/>
            </p:cNvSpPr>
            <p:nvPr/>
          </p:nvSpPr>
          <p:spPr bwMode="auto">
            <a:xfrm rot="19800000" flipH="1">
              <a:off x="2640" y="2672"/>
              <a:ext cx="2976" cy="48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AutoShape 31"/>
            <p:cNvSpPr>
              <a:spLocks noChangeArrowheads="1"/>
            </p:cNvSpPr>
            <p:nvPr/>
          </p:nvSpPr>
          <p:spPr bwMode="auto">
            <a:xfrm rot="-1800000">
              <a:off x="3561" y="2561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3927475" y="1917700"/>
            <a:ext cx="211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Normal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988175" y="2593975"/>
            <a:ext cx="194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GB" sz="2000" b="1">
                <a:solidFill>
                  <a:srgbClr val="6699FF"/>
                </a:solidFill>
                <a:latin typeface="Comic Sans MS" charset="0"/>
              </a:rPr>
              <a:t>Reflected ray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128838" y="3151188"/>
            <a:ext cx="2578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omic Sans MS" charset="0"/>
              </a:rPr>
              <a:t>Angle of incidence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4706938" y="3132138"/>
            <a:ext cx="20685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>
                <a:solidFill>
                  <a:srgbClr val="0000FF"/>
                </a:solidFill>
                <a:latin typeface="Comic Sans MS" charset="0"/>
              </a:rPr>
              <a:t>Angle of reflection</a:t>
            </a:r>
            <a:r>
              <a:rPr lang="en-GB" sz="1800">
                <a:solidFill>
                  <a:schemeClr val="bg1"/>
                </a:solidFill>
                <a:latin typeface="Comic Sans MS" charset="0"/>
              </a:rPr>
              <a:t> of reflection</a:t>
            </a:r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3597275" y="3913188"/>
            <a:ext cx="644525" cy="989012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962525" y="3946525"/>
            <a:ext cx="674688" cy="91440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4106863" y="4932363"/>
            <a:ext cx="404812" cy="239712"/>
          </a:xfrm>
          <a:custGeom>
            <a:avLst/>
            <a:gdLst>
              <a:gd name="T0" fmla="*/ 0 w 255"/>
              <a:gd name="T1" fmla="*/ 2147483647 h 151"/>
              <a:gd name="T2" fmla="*/ 2147483647 w 255"/>
              <a:gd name="T3" fmla="*/ 2147483647 h 151"/>
              <a:gd name="T4" fmla="*/ 2147483647 w 255"/>
              <a:gd name="T5" fmla="*/ 0 h 151"/>
              <a:gd name="T6" fmla="*/ 0 60000 65536"/>
              <a:gd name="T7" fmla="*/ 0 60000 65536"/>
              <a:gd name="T8" fmla="*/ 0 60000 65536"/>
              <a:gd name="T9" fmla="*/ 0 w 255"/>
              <a:gd name="T10" fmla="*/ 0 h 151"/>
              <a:gd name="T11" fmla="*/ 255 w 255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" h="151">
                <a:moveTo>
                  <a:pt x="0" y="151"/>
                </a:moveTo>
                <a:cubicBezTo>
                  <a:pt x="35" y="102"/>
                  <a:pt x="71" y="53"/>
                  <a:pt x="114" y="28"/>
                </a:cubicBezTo>
                <a:cubicBezTo>
                  <a:pt x="157" y="3"/>
                  <a:pt x="206" y="1"/>
                  <a:pt x="255" y="0"/>
                </a:cubicBezTo>
              </a:path>
            </a:pathLst>
          </a:custGeom>
          <a:noFill/>
          <a:ln w="19050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Freeform 39"/>
          <p:cNvSpPr>
            <a:spLocks/>
          </p:cNvSpPr>
          <p:nvPr/>
        </p:nvSpPr>
        <p:spPr bwMode="auto">
          <a:xfrm flipH="1">
            <a:off x="4529138" y="4814888"/>
            <a:ext cx="525462" cy="330200"/>
          </a:xfrm>
          <a:custGeom>
            <a:avLst/>
            <a:gdLst>
              <a:gd name="T0" fmla="*/ 0 w 255"/>
              <a:gd name="T1" fmla="*/ 2147483647 h 151"/>
              <a:gd name="T2" fmla="*/ 2147483647 w 255"/>
              <a:gd name="T3" fmla="*/ 2147483647 h 151"/>
              <a:gd name="T4" fmla="*/ 2147483647 w 255"/>
              <a:gd name="T5" fmla="*/ 0 h 151"/>
              <a:gd name="T6" fmla="*/ 0 60000 65536"/>
              <a:gd name="T7" fmla="*/ 0 60000 65536"/>
              <a:gd name="T8" fmla="*/ 0 60000 65536"/>
              <a:gd name="T9" fmla="*/ 0 w 255"/>
              <a:gd name="T10" fmla="*/ 0 h 151"/>
              <a:gd name="T11" fmla="*/ 255 w 255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" h="151">
                <a:moveTo>
                  <a:pt x="0" y="151"/>
                </a:moveTo>
                <a:cubicBezTo>
                  <a:pt x="35" y="102"/>
                  <a:pt x="71" y="53"/>
                  <a:pt x="114" y="28"/>
                </a:cubicBezTo>
                <a:cubicBezTo>
                  <a:pt x="157" y="3"/>
                  <a:pt x="206" y="1"/>
                  <a:pt x="255" y="0"/>
                </a:cubicBezTo>
              </a:path>
            </a:pathLst>
          </a:cu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3057525" y="5981700"/>
            <a:ext cx="2878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solidFill>
                  <a:schemeClr val="bg1"/>
                </a:solidFill>
                <a:latin typeface="Comic Sans MS" charset="0"/>
              </a:rPr>
              <a:t>Mirror</a:t>
            </a:r>
          </a:p>
        </p:txBody>
      </p:sp>
      <p:sp>
        <p:nvSpPr>
          <p:cNvPr id="23568" name="Rectangle 3"/>
          <p:cNvSpPr>
            <a:spLocks noChangeArrowheads="1"/>
          </p:cNvSpPr>
          <p:nvPr/>
        </p:nvSpPr>
        <p:spPr bwMode="auto">
          <a:xfrm>
            <a:off x="1038225" y="5494338"/>
            <a:ext cx="7010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17888" y="3797300"/>
            <a:ext cx="823912" cy="11049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13300" y="3797300"/>
            <a:ext cx="882650" cy="10350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2" name="TextBox 8"/>
          <p:cNvSpPr txBox="1">
            <a:spLocks noChangeArrowheads="1"/>
          </p:cNvSpPr>
          <p:nvPr/>
        </p:nvSpPr>
        <p:spPr bwMode="auto">
          <a:xfrm>
            <a:off x="228600" y="381000"/>
            <a:ext cx="228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All ray diagrams </a:t>
            </a:r>
            <a:r>
              <a:rPr lang="en-US" i="1" dirty="0"/>
              <a:t>must</a:t>
            </a:r>
            <a:r>
              <a:rPr lang="en-US" dirty="0"/>
              <a:t> be drawn </a:t>
            </a:r>
            <a:r>
              <a:rPr lang="en-US" b="1" dirty="0"/>
              <a:t>in pencil</a:t>
            </a:r>
            <a:r>
              <a:rPr lang="en-US" dirty="0"/>
              <a:t> with a </a:t>
            </a:r>
            <a:r>
              <a:rPr lang="en-US" b="1" dirty="0"/>
              <a:t>ruler</a:t>
            </a:r>
          </a:p>
        </p:txBody>
      </p:sp>
      <p:sp>
        <p:nvSpPr>
          <p:cNvPr id="23573" name="TextBox 50"/>
          <p:cNvSpPr txBox="1">
            <a:spLocks noChangeArrowheads="1"/>
          </p:cNvSpPr>
          <p:nvPr/>
        </p:nvSpPr>
        <p:spPr bwMode="auto">
          <a:xfrm>
            <a:off x="2671763" y="3303588"/>
            <a:ext cx="13001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5050"/>
                </a:solidFill>
              </a:rPr>
              <a:t>Angle of incidence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5877272"/>
            <a:ext cx="270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did you find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6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505" grpId="0" animBg="1"/>
      <p:bldP spid="20512" grpId="0" autoUpdateAnimBg="0"/>
      <p:bldP spid="20513" grpId="0" autoUpdateAnimBg="0"/>
      <p:bldP spid="20514" grpId="0" autoUpdateAnimBg="0"/>
      <p:bldP spid="20515" grpId="0" autoUpdateAnimBg="0"/>
      <p:bldP spid="20516" grpId="0" animBg="1"/>
      <p:bldP spid="20517" grpId="0" animBg="1"/>
      <p:bldP spid="20518" grpId="0" animBg="1"/>
      <p:bldP spid="20519" grpId="0" animBg="1"/>
      <p:bldP spid="20520" grpId="0" autoUpdateAnimBg="0"/>
      <p:bldP spid="235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581025" y="701675"/>
            <a:ext cx="487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85725" algn="l"/>
              </a:tabLs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b="1">
                <a:solidFill>
                  <a:schemeClr val="tx1"/>
                </a:solidFill>
                <a:sym typeface="Wingdings" pitchFamily="2" charset="2"/>
              </a:rPr>
              <a:t>1. </a:t>
            </a:r>
            <a:r>
              <a:rPr lang="en-GB" altLang="en-US">
                <a:solidFill>
                  <a:schemeClr val="tx1"/>
                </a:solidFill>
                <a:sym typeface="Wingdings" pitchFamily="2" charset="2"/>
              </a:rPr>
              <a:t>Fix a plane mirror to a piece of paper and draw around it.</a:t>
            </a:r>
          </a:p>
        </p:txBody>
      </p:sp>
      <p:graphicFrame>
        <p:nvGraphicFramePr>
          <p:cNvPr id="193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698635"/>
              </p:ext>
            </p:extLst>
          </p:nvPr>
        </p:nvGraphicFramePr>
        <p:xfrm>
          <a:off x="5273675" y="3686175"/>
          <a:ext cx="3724275" cy="272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Document" r:id="rId5" imgW="4139328" imgH="3036395" progId="Word.Document.8">
                  <p:embed/>
                </p:oleObj>
              </mc:Choice>
              <mc:Fallback>
                <p:oleObj name="Document" r:id="rId5" imgW="4139328" imgH="30363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3686175"/>
                        <a:ext cx="3724275" cy="2728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2" name="Line 6"/>
          <p:cNvSpPr>
            <a:spLocks noChangeShapeType="1"/>
          </p:cNvSpPr>
          <p:nvPr/>
        </p:nvSpPr>
        <p:spPr bwMode="auto">
          <a:xfrm>
            <a:off x="7131050" y="1190625"/>
            <a:ext cx="1447800" cy="1066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3543" name="Line 7"/>
          <p:cNvSpPr>
            <a:spLocks noChangeShapeType="1"/>
          </p:cNvSpPr>
          <p:nvPr/>
        </p:nvSpPr>
        <p:spPr bwMode="auto">
          <a:xfrm rot="30191" flipH="1">
            <a:off x="7232650" y="1730375"/>
            <a:ext cx="574675" cy="788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970588" y="1820863"/>
            <a:ext cx="1530350" cy="685800"/>
            <a:chOff x="3515" y="1363"/>
            <a:chExt cx="964" cy="432"/>
          </a:xfrm>
        </p:grpSpPr>
        <p:sp>
          <p:nvSpPr>
            <p:cNvPr id="4117" name="Text Box 10"/>
            <p:cNvSpPr txBox="1">
              <a:spLocks noChangeArrowheads="1"/>
            </p:cNvSpPr>
            <p:nvPr/>
          </p:nvSpPr>
          <p:spPr bwMode="auto">
            <a:xfrm>
              <a:off x="3515" y="1507"/>
              <a:ext cx="772" cy="288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altLang="en-US" b="1">
                  <a:solidFill>
                    <a:schemeClr val="tx1"/>
                  </a:solidFill>
                </a:rPr>
                <a:t>angle i</a:t>
              </a:r>
            </a:p>
          </p:txBody>
        </p:sp>
        <p:sp>
          <p:nvSpPr>
            <p:cNvPr id="4118" name="Line 12"/>
            <p:cNvSpPr>
              <a:spLocks noChangeShapeType="1"/>
            </p:cNvSpPr>
            <p:nvPr/>
          </p:nvSpPr>
          <p:spPr bwMode="auto">
            <a:xfrm flipV="1">
              <a:off x="4239" y="1363"/>
              <a:ext cx="240" cy="192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115050" y="2430463"/>
            <a:ext cx="1462088" cy="685800"/>
            <a:chOff x="3606" y="1747"/>
            <a:chExt cx="921" cy="432"/>
          </a:xfrm>
        </p:grpSpPr>
        <p:sp>
          <p:nvSpPr>
            <p:cNvPr id="4115" name="Text Box 11"/>
            <p:cNvSpPr txBox="1">
              <a:spLocks noChangeArrowheads="1"/>
            </p:cNvSpPr>
            <p:nvPr/>
          </p:nvSpPr>
          <p:spPr bwMode="auto">
            <a:xfrm>
              <a:off x="3606" y="1891"/>
              <a:ext cx="777" cy="288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altLang="en-US" b="1">
                  <a:solidFill>
                    <a:schemeClr val="tx1"/>
                  </a:solidFill>
                </a:rPr>
                <a:t>angle r</a:t>
              </a:r>
            </a:p>
          </p:txBody>
        </p:sp>
        <p:sp>
          <p:nvSpPr>
            <p:cNvPr id="4116" name="Line 13"/>
            <p:cNvSpPr>
              <a:spLocks noChangeShapeType="1"/>
            </p:cNvSpPr>
            <p:nvPr/>
          </p:nvSpPr>
          <p:spPr bwMode="auto">
            <a:xfrm rot="20454136" flipV="1">
              <a:off x="4287" y="1747"/>
              <a:ext cx="240" cy="192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3550" name="Text Box 14"/>
          <p:cNvSpPr txBox="1">
            <a:spLocks noChangeArrowheads="1"/>
          </p:cNvSpPr>
          <p:nvPr/>
        </p:nvSpPr>
        <p:spPr bwMode="auto">
          <a:xfrm>
            <a:off x="587375" y="1614488"/>
            <a:ext cx="4762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b="1">
                <a:solidFill>
                  <a:schemeClr val="tx1"/>
                </a:solidFill>
                <a:sym typeface="Wingdings" pitchFamily="2" charset="2"/>
              </a:rPr>
              <a:t>2. </a:t>
            </a:r>
            <a:r>
              <a:rPr lang="en-GB" altLang="en-US">
                <a:solidFill>
                  <a:schemeClr val="tx1"/>
                </a:solidFill>
                <a:sym typeface="Wingdings" pitchFamily="2" charset="2"/>
              </a:rPr>
              <a:t>Draw a normal (at 90</a:t>
            </a:r>
            <a:r>
              <a:rPr lang="en-US" altLang="en-US">
                <a:solidFill>
                  <a:schemeClr val="tx1"/>
                </a:solidFill>
              </a:rPr>
              <a:t>°</a:t>
            </a:r>
            <a:r>
              <a:rPr lang="en-GB" altLang="en-US">
                <a:solidFill>
                  <a:schemeClr val="tx1"/>
                </a:solidFill>
                <a:sym typeface="Wingdings" pitchFamily="2" charset="2"/>
              </a:rPr>
              <a:t>) through the centre of the mirror outline.</a:t>
            </a:r>
          </a:p>
        </p:txBody>
      </p:sp>
      <p:sp>
        <p:nvSpPr>
          <p:cNvPr id="193551" name="Text Box 15"/>
          <p:cNvSpPr txBox="1">
            <a:spLocks noChangeArrowheads="1"/>
          </p:cNvSpPr>
          <p:nvPr/>
        </p:nvSpPr>
        <p:spPr bwMode="auto">
          <a:xfrm>
            <a:off x="581025" y="2520950"/>
            <a:ext cx="480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  <a:sym typeface="Wingdings" pitchFamily="2" charset="2"/>
              </a:rPr>
              <a:t>3. </a:t>
            </a:r>
            <a:r>
              <a:rPr lang="en-GB" altLang="en-US" dirty="0">
                <a:solidFill>
                  <a:schemeClr val="tx1"/>
                </a:solidFill>
                <a:sym typeface="Wingdings" pitchFamily="2" charset="2"/>
              </a:rPr>
              <a:t>Use a ray box to shine an incident ray at the mirror – plot the incident and reflected rays.</a:t>
            </a:r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609600" y="3794125"/>
            <a:ext cx="4724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b="1">
                <a:solidFill>
                  <a:schemeClr val="tx1"/>
                </a:solidFill>
                <a:sym typeface="Wingdings" pitchFamily="2" charset="2"/>
              </a:rPr>
              <a:t>4. </a:t>
            </a:r>
            <a:r>
              <a:rPr lang="en-GB" altLang="en-US">
                <a:solidFill>
                  <a:schemeClr val="tx1"/>
                </a:solidFill>
                <a:sym typeface="Wingdings" pitchFamily="2" charset="2"/>
              </a:rPr>
              <a:t>Measure the angles of  incidence [i] and reflection [r] and record the results.</a:t>
            </a:r>
          </a:p>
          <a:p>
            <a:pPr>
              <a:spcBef>
                <a:spcPct val="0"/>
              </a:spcBef>
            </a:pPr>
            <a:endParaRPr lang="en-GB" altLang="en-US" sz="120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solidFill>
                  <a:schemeClr val="tx1"/>
                </a:solidFill>
                <a:sym typeface="Wingdings" pitchFamily="2" charset="2"/>
              </a:rPr>
              <a:t>5. </a:t>
            </a:r>
            <a:r>
              <a:rPr lang="en-GB" altLang="en-US">
                <a:solidFill>
                  <a:schemeClr val="tx1"/>
                </a:solidFill>
                <a:sym typeface="Wingdings" pitchFamily="2" charset="2"/>
              </a:rPr>
              <a:t>Repeat for another four angles     </a:t>
            </a:r>
          </a:p>
          <a:p>
            <a:pPr>
              <a:spcBef>
                <a:spcPct val="0"/>
              </a:spcBef>
            </a:pPr>
            <a:r>
              <a:rPr lang="en-GB" altLang="en-US">
                <a:solidFill>
                  <a:schemeClr val="tx1"/>
                </a:solidFill>
                <a:sym typeface="Wingdings" pitchFamily="2" charset="2"/>
              </a:rPr>
              <a:t>	of incidence.</a:t>
            </a:r>
          </a:p>
          <a:p>
            <a:pPr>
              <a:spcBef>
                <a:spcPct val="0"/>
              </a:spcBef>
            </a:pPr>
            <a:endParaRPr lang="en-GB" altLang="en-US" sz="120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en-GB" altLang="en-US" b="1">
                <a:solidFill>
                  <a:schemeClr val="tx1"/>
                </a:solidFill>
                <a:sym typeface="Wingdings" pitchFamily="2" charset="2"/>
              </a:rPr>
              <a:t>6. </a:t>
            </a:r>
            <a:r>
              <a:rPr lang="en-GB" altLang="en-US">
                <a:solidFill>
                  <a:schemeClr val="tx1"/>
                </a:solidFill>
                <a:sym typeface="Wingdings" pitchFamily="2" charset="2"/>
              </a:rPr>
              <a:t>What do the results show?</a:t>
            </a:r>
          </a:p>
        </p:txBody>
      </p:sp>
      <p:sp>
        <p:nvSpPr>
          <p:cNvPr id="410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506743" y="48532"/>
            <a:ext cx="8229600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/>
              <a:t>      </a:t>
            </a:r>
            <a:r>
              <a:rPr lang="en-GB" altLang="en-US" u="sng" dirty="0" smtClean="0"/>
              <a:t>Reflection investigation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680200" y="1673225"/>
            <a:ext cx="1136650" cy="285750"/>
            <a:chOff x="4193" y="1054"/>
            <a:chExt cx="716" cy="180"/>
          </a:xfrm>
        </p:grpSpPr>
        <p:sp>
          <p:nvSpPr>
            <p:cNvPr id="4113" name="Line 8"/>
            <p:cNvSpPr>
              <a:spLocks noChangeShapeType="1"/>
            </p:cNvSpPr>
            <p:nvPr/>
          </p:nvSpPr>
          <p:spPr bwMode="auto">
            <a:xfrm rot="212192" flipH="1">
              <a:off x="4307" y="1075"/>
              <a:ext cx="602" cy="11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4" name="AutoShape 20"/>
            <p:cNvSpPr>
              <a:spLocks noChangeArrowheads="1"/>
            </p:cNvSpPr>
            <p:nvPr/>
          </p:nvSpPr>
          <p:spPr bwMode="auto">
            <a:xfrm rot="4920000">
              <a:off x="4392" y="855"/>
              <a:ext cx="180" cy="57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564438" y="1727201"/>
            <a:ext cx="285750" cy="1208088"/>
            <a:chOff x="4765" y="1100"/>
            <a:chExt cx="180" cy="761"/>
          </a:xfrm>
        </p:grpSpPr>
        <p:sp>
          <p:nvSpPr>
            <p:cNvPr id="4111" name="Line 9"/>
            <p:cNvSpPr>
              <a:spLocks noChangeShapeType="1"/>
            </p:cNvSpPr>
            <p:nvPr/>
          </p:nvSpPr>
          <p:spPr bwMode="auto">
            <a:xfrm rot="94026" flipH="1">
              <a:off x="4843" y="1100"/>
              <a:ext cx="75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AutoShape 21"/>
            <p:cNvSpPr>
              <a:spLocks noChangeArrowheads="1"/>
            </p:cNvSpPr>
            <p:nvPr/>
          </p:nvSpPr>
          <p:spPr bwMode="auto">
            <a:xfrm rot="11220000">
              <a:off x="4765" y="1283"/>
              <a:ext cx="180" cy="57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110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877888"/>
            <a:ext cx="3268663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44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3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3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35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2" grpId="0" animBg="1"/>
      <p:bldP spid="193543" grpId="0" animBg="1"/>
      <p:bldP spid="193550" grpId="0" autoUpdateAnimBg="0"/>
      <p:bldP spid="193551" grpId="0" autoUpdateAnimBg="0"/>
      <p:bldP spid="19355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reflection</a:t>
            </a:r>
          </a:p>
          <a:p>
            <a:r>
              <a:rPr lang="en-US" dirty="0" smtClean="0"/>
              <a:t>Label a ray diagram with the key words</a:t>
            </a:r>
          </a:p>
          <a:p>
            <a:r>
              <a:rPr lang="en-US" dirty="0" smtClean="0"/>
              <a:t>State the rules of 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4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Reflection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1556792"/>
            <a:ext cx="5760640" cy="44644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Reflection is the bouncing back of a wave when it hits a reflective surface</a:t>
            </a:r>
            <a:r>
              <a:rPr lang="en-GB" sz="3200" dirty="0" smtClean="0">
                <a:solidFill>
                  <a:schemeClr val="tx1"/>
                </a:solidFill>
              </a:rPr>
              <a:t>.  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5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567"/>
            <a:ext cx="4402832" cy="1143000"/>
          </a:xfrm>
        </p:spPr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pic>
        <p:nvPicPr>
          <p:cNvPr id="3" name="Picture 2" descr="plane-mirror-reflec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2915"/>
            <a:ext cx="3851920" cy="652867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79512" y="1268760"/>
            <a:ext cx="5112568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= Incident ray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 = Reflected ray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 = Normal line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 = Angle of incident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E = Angle of reflection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F = Mirror (reflective 	surface)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8064" y="332656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44408" y="3501008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11867" y="2759364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92280" y="2420888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2280" y="3212976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78970" y="5668707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71844" y="5949303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08104" y="332656"/>
            <a:ext cx="34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5733256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36096" y="2924944"/>
            <a:ext cx="34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52320" y="2636912"/>
            <a:ext cx="357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52320" y="3356992"/>
            <a:ext cx="30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04448" y="5949280"/>
            <a:ext cx="30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507341" y="0"/>
            <a:ext cx="6480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Normal</a:t>
            </a:r>
          </a:p>
          <a:p>
            <a:pPr algn="ctr"/>
            <a:r>
              <a:rPr lang="en-US" sz="2800" dirty="0" smtClean="0"/>
              <a:t>Angle of incidence</a:t>
            </a:r>
          </a:p>
          <a:p>
            <a:pPr algn="ctr"/>
            <a:r>
              <a:rPr lang="en-US" sz="2800" dirty="0" smtClean="0"/>
              <a:t>Incident ray</a:t>
            </a:r>
          </a:p>
          <a:p>
            <a:pPr algn="ctr"/>
            <a:r>
              <a:rPr lang="en-US" sz="2800" dirty="0" smtClean="0"/>
              <a:t>Light ray</a:t>
            </a:r>
          </a:p>
          <a:p>
            <a:pPr algn="ctr"/>
            <a:r>
              <a:rPr lang="en-US" sz="2800" dirty="0" smtClean="0"/>
              <a:t>Angle of reflection</a:t>
            </a:r>
          </a:p>
          <a:p>
            <a:pPr algn="ctr"/>
            <a:r>
              <a:rPr lang="en-US" sz="2800" dirty="0" smtClean="0">
                <a:solidFill>
                  <a:srgbClr val="008000"/>
                </a:solidFill>
              </a:rPr>
              <a:t>Angle of refraction</a:t>
            </a:r>
          </a:p>
          <a:p>
            <a:pPr algn="ctr"/>
            <a:r>
              <a:rPr lang="en-US" sz="2800" dirty="0" smtClean="0"/>
              <a:t>Reflected ray</a:t>
            </a:r>
          </a:p>
          <a:p>
            <a:pPr algn="ctr"/>
            <a:r>
              <a:rPr lang="en-US" sz="2800" dirty="0" smtClean="0">
                <a:solidFill>
                  <a:srgbClr val="008000"/>
                </a:solidFill>
              </a:rPr>
              <a:t>Emergent ray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095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Reflection Experiment</a:t>
            </a:r>
            <a:endParaRPr lang="en-GB" dirty="0">
              <a:latin typeface="Times New Roman" charset="0"/>
            </a:endParaRP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295400" y="4419600"/>
            <a:ext cx="7010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3200400" y="3276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Draw around the mirror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6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Reflection Experiment</a:t>
            </a:r>
            <a:endParaRPr lang="en-GB" dirty="0">
              <a:latin typeface="Times New Roman" charset="0"/>
            </a:endParaRP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295400" y="4419600"/>
            <a:ext cx="7010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4495800" y="2057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495800" y="190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normal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139952" y="5085184"/>
            <a:ext cx="3184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should this angle be?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572000" y="429309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0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00063" y="2571750"/>
            <a:ext cx="457200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sz="28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2" name="Text Box 5" descr="Light upward diagonal"/>
          <p:cNvSpPr txBox="1">
            <a:spLocks noChangeArrowheads="1"/>
          </p:cNvSpPr>
          <p:nvPr/>
        </p:nvSpPr>
        <p:spPr bwMode="auto">
          <a:xfrm>
            <a:off x="706438" y="6275388"/>
            <a:ext cx="7777162" cy="461665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000000"/>
                </a:solidFill>
                <a:latin typeface="+mn-lt"/>
              </a:rPr>
              <a:t>Mirror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706438" y="6275388"/>
            <a:ext cx="777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6977063" y="31067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7481888" y="3898900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7842250" y="46196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107" name="Text Box 14"/>
          <p:cNvSpPr txBox="1">
            <a:spLocks noChangeArrowheads="1"/>
          </p:cNvSpPr>
          <p:nvPr/>
        </p:nvSpPr>
        <p:spPr bwMode="auto">
          <a:xfrm>
            <a:off x="8172450" y="56864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971600" y="1772816"/>
            <a:ext cx="40758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 b="1" dirty="0" smtClean="0">
                <a:solidFill>
                  <a:srgbClr val="000000"/>
                </a:solidFill>
                <a:latin typeface="+mn-lt"/>
              </a:rPr>
              <a:t>Which reflected ray is correct? Why?</a:t>
            </a:r>
            <a:endParaRPr lang="en-GB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09" name="Line 18"/>
          <p:cNvSpPr>
            <a:spLocks noChangeShapeType="1"/>
          </p:cNvSpPr>
          <p:nvPr/>
        </p:nvSpPr>
        <p:spPr bwMode="auto">
          <a:xfrm flipH="1" flipV="1">
            <a:off x="1216025" y="5051425"/>
            <a:ext cx="3529013" cy="1223963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0" name="Line 19"/>
          <p:cNvSpPr>
            <a:spLocks noChangeShapeType="1"/>
          </p:cNvSpPr>
          <p:nvPr/>
        </p:nvSpPr>
        <p:spPr bwMode="auto">
          <a:xfrm flipH="1">
            <a:off x="4673600" y="4979988"/>
            <a:ext cx="3240088" cy="1295400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1" name="Line 20"/>
          <p:cNvSpPr>
            <a:spLocks noChangeShapeType="1"/>
          </p:cNvSpPr>
          <p:nvPr/>
        </p:nvSpPr>
        <p:spPr bwMode="auto">
          <a:xfrm flipH="1">
            <a:off x="4673600" y="4187825"/>
            <a:ext cx="2735263" cy="2087563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2" name="Line 21"/>
          <p:cNvSpPr>
            <a:spLocks noChangeShapeType="1"/>
          </p:cNvSpPr>
          <p:nvPr/>
        </p:nvSpPr>
        <p:spPr bwMode="auto">
          <a:xfrm flipH="1">
            <a:off x="4673600" y="3611563"/>
            <a:ext cx="2160588" cy="2663825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3" name="Line 22"/>
          <p:cNvSpPr>
            <a:spLocks noChangeShapeType="1"/>
          </p:cNvSpPr>
          <p:nvPr/>
        </p:nvSpPr>
        <p:spPr bwMode="auto">
          <a:xfrm flipH="1">
            <a:off x="4673600" y="5843588"/>
            <a:ext cx="3455988" cy="431800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4" name="AutoShape 23"/>
          <p:cNvSpPr>
            <a:spLocks noChangeArrowheads="1"/>
          </p:cNvSpPr>
          <p:nvPr/>
        </p:nvSpPr>
        <p:spPr bwMode="auto">
          <a:xfrm rot="10186537">
            <a:off x="6042025" y="4259263"/>
            <a:ext cx="290513" cy="295275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5" name="AutoShape 24"/>
          <p:cNvSpPr>
            <a:spLocks noChangeArrowheads="1"/>
          </p:cNvSpPr>
          <p:nvPr/>
        </p:nvSpPr>
        <p:spPr bwMode="auto">
          <a:xfrm rot="-9975823">
            <a:off x="6464300" y="4616450"/>
            <a:ext cx="287338" cy="287338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6" name="AutoShape 25"/>
          <p:cNvSpPr>
            <a:spLocks noChangeArrowheads="1"/>
          </p:cNvSpPr>
          <p:nvPr/>
        </p:nvSpPr>
        <p:spPr bwMode="auto">
          <a:xfrm rot="-10088636">
            <a:off x="6834188" y="5267325"/>
            <a:ext cx="225425" cy="219075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7" name="AutoShape 26"/>
          <p:cNvSpPr>
            <a:spLocks noChangeArrowheads="1"/>
          </p:cNvSpPr>
          <p:nvPr/>
        </p:nvSpPr>
        <p:spPr bwMode="auto">
          <a:xfrm rot="-8807367">
            <a:off x="7018338" y="5876925"/>
            <a:ext cx="231775" cy="209550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8" name="AutoShape 27"/>
          <p:cNvSpPr>
            <a:spLocks noChangeArrowheads="1"/>
          </p:cNvSpPr>
          <p:nvPr/>
        </p:nvSpPr>
        <p:spPr bwMode="auto">
          <a:xfrm rot="19867654" flipH="1">
            <a:off x="2152650" y="5267325"/>
            <a:ext cx="358775" cy="312738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9752" y="338741"/>
            <a:ext cx="475252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0000"/>
                </a:solidFill>
              </a:rPr>
              <a:t>Reflection of Light</a:t>
            </a:r>
            <a:endParaRPr lang="en-GB" sz="4000" dirty="0">
              <a:solidFill>
                <a:srgbClr val="000000"/>
              </a:solidFill>
            </a:endParaRP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644008" y="3933056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1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00063" y="2571750"/>
            <a:ext cx="457200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sz="28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2" name="Text Box 5" descr="Light upward diagonal"/>
          <p:cNvSpPr txBox="1">
            <a:spLocks noChangeArrowheads="1"/>
          </p:cNvSpPr>
          <p:nvPr/>
        </p:nvSpPr>
        <p:spPr bwMode="auto">
          <a:xfrm>
            <a:off x="706438" y="6275388"/>
            <a:ext cx="7777162" cy="461665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000000"/>
                </a:solidFill>
                <a:latin typeface="+mn-lt"/>
              </a:rPr>
              <a:t>Mirror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706438" y="6275388"/>
            <a:ext cx="777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6977063" y="31067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7481888" y="3898900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7842250" y="46196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107" name="Text Box 14"/>
          <p:cNvSpPr txBox="1">
            <a:spLocks noChangeArrowheads="1"/>
          </p:cNvSpPr>
          <p:nvPr/>
        </p:nvSpPr>
        <p:spPr bwMode="auto">
          <a:xfrm>
            <a:off x="8172450" y="56864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348532" y="1300438"/>
            <a:ext cx="54053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 dirty="0" smtClean="0">
                <a:solidFill>
                  <a:srgbClr val="000000"/>
                </a:solidFill>
                <a:latin typeface="+mn-lt"/>
              </a:rPr>
              <a:t>‘the angle it comes in at = the angle it goes out at’</a:t>
            </a:r>
          </a:p>
          <a:p>
            <a:pPr>
              <a:spcBef>
                <a:spcPct val="50000"/>
              </a:spcBef>
            </a:pPr>
            <a:r>
              <a:rPr lang="en-GB" sz="2800" b="1" dirty="0" smtClean="0">
                <a:solidFill>
                  <a:srgbClr val="000000"/>
                </a:solidFill>
                <a:latin typeface="+mn-lt"/>
              </a:rPr>
              <a:t>‘angle of incidence = angle of reflection’</a:t>
            </a:r>
          </a:p>
        </p:txBody>
      </p:sp>
      <p:sp>
        <p:nvSpPr>
          <p:cNvPr id="4109" name="Line 18"/>
          <p:cNvSpPr>
            <a:spLocks noChangeShapeType="1"/>
          </p:cNvSpPr>
          <p:nvPr/>
        </p:nvSpPr>
        <p:spPr bwMode="auto">
          <a:xfrm flipH="1" flipV="1">
            <a:off x="1216025" y="5051425"/>
            <a:ext cx="3529013" cy="1223963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0" name="Line 19"/>
          <p:cNvSpPr>
            <a:spLocks noChangeShapeType="1"/>
          </p:cNvSpPr>
          <p:nvPr/>
        </p:nvSpPr>
        <p:spPr bwMode="auto">
          <a:xfrm flipH="1">
            <a:off x="4673600" y="4979988"/>
            <a:ext cx="3240088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1" name="Line 20"/>
          <p:cNvSpPr>
            <a:spLocks noChangeShapeType="1"/>
          </p:cNvSpPr>
          <p:nvPr/>
        </p:nvSpPr>
        <p:spPr bwMode="auto">
          <a:xfrm flipH="1">
            <a:off x="4673600" y="4187825"/>
            <a:ext cx="2735263" cy="2087563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2" name="Line 21"/>
          <p:cNvSpPr>
            <a:spLocks noChangeShapeType="1"/>
          </p:cNvSpPr>
          <p:nvPr/>
        </p:nvSpPr>
        <p:spPr bwMode="auto">
          <a:xfrm flipH="1">
            <a:off x="4673600" y="3611563"/>
            <a:ext cx="2160588" cy="2663825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3" name="Line 22"/>
          <p:cNvSpPr>
            <a:spLocks noChangeShapeType="1"/>
          </p:cNvSpPr>
          <p:nvPr/>
        </p:nvSpPr>
        <p:spPr bwMode="auto">
          <a:xfrm flipH="1">
            <a:off x="4673600" y="5843588"/>
            <a:ext cx="3455988" cy="431800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114" name="AutoShape 23"/>
          <p:cNvSpPr>
            <a:spLocks noChangeArrowheads="1"/>
          </p:cNvSpPr>
          <p:nvPr/>
        </p:nvSpPr>
        <p:spPr bwMode="auto">
          <a:xfrm rot="10186537">
            <a:off x="6042025" y="4259263"/>
            <a:ext cx="290513" cy="295275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5" name="AutoShape 24"/>
          <p:cNvSpPr>
            <a:spLocks noChangeArrowheads="1"/>
          </p:cNvSpPr>
          <p:nvPr/>
        </p:nvSpPr>
        <p:spPr bwMode="auto">
          <a:xfrm rot="-9975823">
            <a:off x="6464300" y="4616450"/>
            <a:ext cx="287338" cy="287338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6" name="AutoShape 25"/>
          <p:cNvSpPr>
            <a:spLocks noChangeArrowheads="1"/>
          </p:cNvSpPr>
          <p:nvPr/>
        </p:nvSpPr>
        <p:spPr bwMode="auto">
          <a:xfrm rot="-10088636">
            <a:off x="6834188" y="5267325"/>
            <a:ext cx="225425" cy="219075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7" name="AutoShape 26"/>
          <p:cNvSpPr>
            <a:spLocks noChangeArrowheads="1"/>
          </p:cNvSpPr>
          <p:nvPr/>
        </p:nvSpPr>
        <p:spPr bwMode="auto">
          <a:xfrm rot="-8807367">
            <a:off x="7018338" y="5876925"/>
            <a:ext cx="231775" cy="209550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8" name="AutoShape 27"/>
          <p:cNvSpPr>
            <a:spLocks noChangeArrowheads="1"/>
          </p:cNvSpPr>
          <p:nvPr/>
        </p:nvSpPr>
        <p:spPr bwMode="auto">
          <a:xfrm rot="19867654" flipH="1">
            <a:off x="2152650" y="5267325"/>
            <a:ext cx="358775" cy="312738"/>
          </a:xfrm>
          <a:prstGeom prst="rtTriangl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9752" y="338741"/>
            <a:ext cx="475252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0000"/>
                </a:solidFill>
              </a:rPr>
              <a:t>Reflection of Light</a:t>
            </a:r>
            <a:endParaRPr lang="en-GB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614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418</Words>
  <Application>Microsoft Macintosh PowerPoint</Application>
  <PresentationFormat>On-screen Show (4:3)</PresentationFormat>
  <Paragraphs>108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Document</vt:lpstr>
      <vt:lpstr>PowerPoint Presentation</vt:lpstr>
      <vt:lpstr>Reflection</vt:lpstr>
      <vt:lpstr>Reflection </vt:lpstr>
      <vt:lpstr>Reflection</vt:lpstr>
      <vt:lpstr>Key words</vt:lpstr>
      <vt:lpstr>Reflection Experiment</vt:lpstr>
      <vt:lpstr>Reflection Experiment</vt:lpstr>
      <vt:lpstr>PowerPoint Presentation</vt:lpstr>
      <vt:lpstr>PowerPoint Presentation</vt:lpstr>
      <vt:lpstr>PowerPoint Presentation</vt:lpstr>
      <vt:lpstr>Seeing light </vt:lpstr>
      <vt:lpstr>PowerPoint Presentation</vt:lpstr>
      <vt:lpstr>PowerPoint Presentation</vt:lpstr>
      <vt:lpstr>Reflection Experiment</vt:lpstr>
      <vt:lpstr>Reflection</vt:lpstr>
      <vt:lpstr>      Reflection investigation</vt:lpstr>
      <vt:lpstr>PowerPoint Presentation</vt:lpstr>
    </vt:vector>
  </TitlesOfParts>
  <Company>Philip Morant School and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Whitehair J</dc:creator>
  <cp:lastModifiedBy>Thomas Kitwood</cp:lastModifiedBy>
  <cp:revision>57</cp:revision>
  <dcterms:created xsi:type="dcterms:W3CDTF">2014-03-28T14:26:23Z</dcterms:created>
  <dcterms:modified xsi:type="dcterms:W3CDTF">2017-02-07T09:47:43Z</dcterms:modified>
</cp:coreProperties>
</file>