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73" r:id="rId2"/>
    <p:sldId id="291" r:id="rId3"/>
    <p:sldId id="263" r:id="rId4"/>
    <p:sldId id="264" r:id="rId5"/>
    <p:sldId id="265" r:id="rId6"/>
    <p:sldId id="266" r:id="rId7"/>
    <p:sldId id="283" r:id="rId8"/>
    <p:sldId id="268" r:id="rId9"/>
    <p:sldId id="296" r:id="rId10"/>
    <p:sldId id="297" r:id="rId11"/>
    <p:sldId id="298" r:id="rId12"/>
    <p:sldId id="295" r:id="rId13"/>
    <p:sldId id="300" r:id="rId14"/>
    <p:sldId id="299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0" autoAdjust="0"/>
  </p:normalViewPr>
  <p:slideViewPr>
    <p:cSldViewPr snapToGrid="0" snapToObjects="1">
      <p:cViewPr varScale="1">
        <p:scale>
          <a:sx n="101" d="100"/>
          <a:sy n="101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28BF-4AB4-124A-B77F-F9F1C3F238B2}" type="datetimeFigureOut">
              <a:rPr lang="en-US" smtClean="0"/>
              <a:t>22/3/17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ED0E-95C2-EF48-9BDD-700D158B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5DFE-21C9-D44A-B6D8-F311A6746C8C}" type="datetimeFigureOut">
              <a:rPr lang="en-US" smtClean="0"/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yvEDqrc3XE" TargetMode="Externa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yRyZ1zKtyA" TargetMode="External"/><Relationship Id="rId3" Type="http://schemas.openxmlformats.org/officeDocument/2006/relationships/hyperlink" Target="http://news.harvard.edu/gazette/story/2016/09/a-cinematic-approach-to-drug-resista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www.youtube.com/watch?v=0RrgjeYna_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Variation, Natural Selection, Evolution and Speciation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8743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Describe how some organisms are better adapted to their environment</a:t>
            </a:r>
          </a:p>
          <a:p>
            <a:r>
              <a:rPr lang="en-US" dirty="0" smtClean="0"/>
              <a:t>Describe how selection pressures lead to some organisms being selected</a:t>
            </a:r>
          </a:p>
          <a:p>
            <a:r>
              <a:rPr lang="en-US" dirty="0" smtClean="0"/>
              <a:t>Apply natural selection to short term examples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009664" cy="4525963"/>
          </a:xfrm>
        </p:spPr>
        <p:txBody>
          <a:bodyPr/>
          <a:lstStyle/>
          <a:p>
            <a:r>
              <a:rPr lang="en-US" dirty="0" smtClean="0"/>
              <a:t>Populations of a species can gradually diverge into separate species by evolution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961" y="89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Speciation</a:t>
            </a:r>
            <a:endParaRPr lang="en-US" dirty="0"/>
          </a:p>
        </p:txBody>
      </p:sp>
      <p:pic>
        <p:nvPicPr>
          <p:cNvPr id="5" name="Picture 4" descr="Screen Shot 2017-03-22 at 12.1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2" y="2861200"/>
            <a:ext cx="6451600" cy="360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0961" y="2861200"/>
            <a:ext cx="1575394" cy="360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519" r="-6519"/>
          <a:stretch>
            <a:fillRect/>
          </a:stretch>
        </p:blipFill>
        <p:spPr>
          <a:xfrm>
            <a:off x="0" y="274638"/>
            <a:ext cx="9144000" cy="50288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92734" y="2222401"/>
            <a:ext cx="221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Geographical split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6895" y="5313079"/>
            <a:ext cx="530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Temporal</a:t>
            </a:r>
            <a:r>
              <a:rPr lang="en-US" dirty="0" smtClean="0"/>
              <a:t> – mate or flower in different season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Behavioural</a:t>
            </a:r>
            <a:r>
              <a:rPr lang="en-US" dirty="0" smtClean="0"/>
              <a:t> – differ in courtship behaviours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980" y="5975938"/>
            <a:ext cx="863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Different selection pressures leads to different evolution until the populations can no longer reproduce. They are then different species.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Changes in beaks of finches on Daphne Major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6" y="2111641"/>
            <a:ext cx="4672180" cy="4502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11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4 at 3.4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1" y="0"/>
            <a:ext cx="8153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Antibiotic Resistance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53816" y="1405063"/>
            <a:ext cx="5465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Antibiotics are drugs that given to kill bacteria.</a:t>
            </a:r>
          </a:p>
          <a:p>
            <a:endParaRPr lang="en-US" dirty="0"/>
          </a:p>
          <a:p>
            <a:r>
              <a:rPr lang="en-US" dirty="0" smtClean="0"/>
              <a:t>Antibiotics provide a selection pressure.</a:t>
            </a:r>
          </a:p>
          <a:p>
            <a:endParaRPr lang="en-US" dirty="0"/>
          </a:p>
          <a:p>
            <a:r>
              <a:rPr lang="en-US" dirty="0" smtClean="0"/>
              <a:t>What might happen?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17164"/>
            <a:ext cx="5543299" cy="3172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303" y="3217164"/>
            <a:ext cx="4236028" cy="31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Antibiotic Resistance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Watch the video:</a:t>
            </a:r>
          </a:p>
          <a:p>
            <a:pPr marL="0" indent="0">
              <a:buNone/>
            </a:pPr>
            <a:r>
              <a:rPr lang="en-US" dirty="0" smtClean="0"/>
              <a:t>1. How can bacteria evolve to become resistant to antibiotics?</a:t>
            </a:r>
          </a:p>
          <a:p>
            <a:pPr marL="0" indent="0">
              <a:buNone/>
            </a:pPr>
            <a:r>
              <a:rPr lang="en-US" dirty="0" smtClean="0"/>
              <a:t>2. What are the dangers of over use of antibiotics?</a:t>
            </a:r>
          </a:p>
          <a:p>
            <a:pPr marL="0" indent="0">
              <a:buNone/>
            </a:pPr>
            <a:r>
              <a:rPr lang="en-US" dirty="0" smtClean="0"/>
              <a:t>3. Why does the doctor tell you to finish the whole course of antibiotics?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969" y="27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SUPERBUGS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3432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Antibiotic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62" y="3851007"/>
            <a:ext cx="3492500" cy="232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62" y="1526907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l="-30899" r="-30899"/>
          <a:stretch>
            <a:fillRect/>
          </a:stretch>
        </p:blipFill>
        <p:spPr>
          <a:xfrm>
            <a:off x="-943463" y="1212225"/>
            <a:ext cx="4798121" cy="263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1007"/>
            <a:ext cx="2996348" cy="3006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662" y="1526907"/>
            <a:ext cx="377289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662" y="3851007"/>
            <a:ext cx="4033242" cy="23176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348" y="6223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8"/>
              </a:rPr>
              <a:t>Giraffe 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431" y="4687156"/>
            <a:ext cx="893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species over-produce. Some offspring live and some die.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Which ones survive?</a:t>
            </a:r>
          </a:p>
          <a:p>
            <a:endParaRPr lang="en-US" sz="2000" dirty="0"/>
          </a:p>
          <a:p>
            <a:r>
              <a:rPr lang="en-US" sz="2000" dirty="0" smtClean="0"/>
              <a:t>What factors prevent organisms surviving? – Selection pressures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793" r="-9793"/>
          <a:stretch>
            <a:fillRect/>
          </a:stretch>
        </p:blipFill>
        <p:spPr>
          <a:xfrm>
            <a:off x="457200" y="16119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6230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Selection Pressures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Affect survival and </a:t>
            </a:r>
            <a:r>
              <a:rPr lang="en-US" b="1" u="sng" dirty="0" smtClean="0"/>
              <a:t>reproduction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Competition – </a:t>
            </a:r>
            <a:r>
              <a:rPr lang="en-US" dirty="0" smtClean="0"/>
              <a:t>food, water, shelter, mates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Predation – </a:t>
            </a:r>
            <a:r>
              <a:rPr lang="en-US" dirty="0" smtClean="0"/>
              <a:t>being eaten, disease and parasites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Environmental – </a:t>
            </a:r>
            <a:r>
              <a:rPr lang="en-US" dirty="0" smtClean="0"/>
              <a:t>heat, cold, drought, fire, floods, UV, </a:t>
            </a:r>
            <a:r>
              <a:rPr lang="en-US" dirty="0" err="1" smtClean="0"/>
              <a:t>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49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247" y="918188"/>
            <a:ext cx="5614630" cy="1487377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- The </a:t>
            </a:r>
            <a:r>
              <a:rPr lang="en-US" sz="2700" dirty="0" smtClean="0"/>
              <a:t>better adapted members of the species are more likely to </a:t>
            </a:r>
            <a:r>
              <a:rPr lang="en-US" sz="2700" b="1" u="sng" dirty="0" smtClean="0"/>
              <a:t>survive</a:t>
            </a:r>
            <a:r>
              <a:rPr lang="en-US" sz="2700" b="1" dirty="0" smtClean="0"/>
              <a:t> and </a:t>
            </a:r>
            <a:r>
              <a:rPr lang="en-US" sz="2700" b="1" u="sng" dirty="0" smtClean="0"/>
              <a:t>reproduce</a:t>
            </a:r>
            <a:br>
              <a:rPr lang="en-US" sz="2700" b="1" u="sng" dirty="0" smtClean="0"/>
            </a:br>
            <a:r>
              <a:rPr lang="en-US" sz="2700" dirty="0" smtClean="0"/>
              <a:t>- This is called </a:t>
            </a:r>
            <a:r>
              <a:rPr lang="en-US" sz="2700" b="1" u="sng" dirty="0" smtClean="0"/>
              <a:t>differential survival</a:t>
            </a:r>
            <a:endParaRPr lang="en-US" sz="27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7915"/>
            <a:ext cx="3547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are better ADAPTED than others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480503" y="2900659"/>
            <a:ext cx="6137343" cy="3375302"/>
          </a:xfrm>
        </p:spPr>
      </p:pic>
    </p:spTree>
    <p:extLst>
      <p:ext uri="{BB962C8B-B14F-4D97-AF65-F5344CB8AC3E}">
        <p14:creationId xmlns:p14="http://schemas.microsoft.com/office/powerpoint/2010/main" val="188270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390" r="-7390"/>
          <a:stretch>
            <a:fillRect/>
          </a:stretch>
        </p:blipFill>
        <p:spPr>
          <a:xfrm>
            <a:off x="-271145" y="0"/>
            <a:ext cx="9948808" cy="5471461"/>
          </a:xfrm>
        </p:spPr>
      </p:pic>
      <p:sp>
        <p:nvSpPr>
          <p:cNvPr id="4" name="TextBox 3"/>
          <p:cNvSpPr txBox="1"/>
          <p:nvPr/>
        </p:nvSpPr>
        <p:spPr>
          <a:xfrm>
            <a:off x="261457" y="6390630"/>
            <a:ext cx="13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melanistic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5962" y="5448626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Pre-industrial</a:t>
            </a:r>
          </a:p>
          <a:p>
            <a:r>
              <a:rPr lang="en-US" dirty="0" smtClean="0"/>
              <a:t>Peppered	70%</a:t>
            </a:r>
          </a:p>
          <a:p>
            <a:r>
              <a:rPr lang="en-US" dirty="0" err="1" smtClean="0"/>
              <a:t>Melanic</a:t>
            </a:r>
            <a:r>
              <a:rPr lang="en-US" dirty="0" smtClean="0"/>
              <a:t>		30%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3002" y="5448626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Post-industrial</a:t>
            </a:r>
          </a:p>
          <a:p>
            <a:r>
              <a:rPr lang="en-US" dirty="0" smtClean="0"/>
              <a:t>Peppered	20%</a:t>
            </a:r>
          </a:p>
          <a:p>
            <a:r>
              <a:rPr lang="en-US" dirty="0" err="1" smtClean="0"/>
              <a:t>Melanic</a:t>
            </a:r>
            <a:r>
              <a:rPr lang="en-US" dirty="0" smtClean="0"/>
              <a:t>		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4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1867" y="0"/>
            <a:ext cx="8229600" cy="1143000"/>
          </a:xfrm>
        </p:spPr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14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population has variation within the species. Some individuals are better adapted than others</a:t>
            </a:r>
          </a:p>
          <a:p>
            <a:pPr marL="514350" indent="-514350">
              <a:buAutoNum type="arabicPeriod"/>
            </a:pPr>
            <a:r>
              <a:rPr lang="en-US" dirty="0" smtClean="0"/>
              <a:t>A change in the environment causes a selection pressure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organisms that are better adapted will survive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organisms that survive will reproduce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will pass on their </a:t>
            </a:r>
            <a:r>
              <a:rPr lang="en-US" dirty="0" err="1" smtClean="0"/>
              <a:t>favourable</a:t>
            </a:r>
            <a:r>
              <a:rPr lang="en-US" dirty="0" smtClean="0"/>
              <a:t> alleles to their </a:t>
            </a:r>
            <a:r>
              <a:rPr lang="en-US" dirty="0" smtClean="0"/>
              <a:t>offspring </a:t>
            </a:r>
            <a:r>
              <a:rPr lang="en-US" b="1" u="sng" dirty="0" smtClean="0"/>
              <a:t>(inheritance)</a:t>
            </a:r>
            <a:endParaRPr lang="en-US" b="1" u="sng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These alleles (and characteristics) become more common in the population (increase in allele frequency.</a:t>
            </a:r>
          </a:p>
          <a:p>
            <a:pPr marL="514350" indent="-514350">
              <a:buAutoNum type="arabicPeriod"/>
            </a:pPr>
            <a:r>
              <a:rPr lang="en-US" dirty="0" smtClean="0"/>
              <a:t>Over many, many generations the species can change. This is evolution by natural selection.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4050" y="1037437"/>
            <a:ext cx="421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variations caused by mutations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24050" y="1406769"/>
            <a:ext cx="175488" cy="193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3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69" y="4846638"/>
            <a:ext cx="8229600" cy="1768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Rats are troublesome pests. A poison called warfarin was developed to kill rats. At first the poison was successful but now populations of warfarin resistant ‘super-rats’ have developed. Suggest how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534" y="771462"/>
            <a:ext cx="232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are there not many albino giraffes in the wild?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33041" cy="4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41" y="164739"/>
            <a:ext cx="8229600" cy="6551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So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is-IS" dirty="0" smtClean="0"/>
              <a:t>atural selection increases the frequency of alleles/characteristics that make individuals better adapted.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Evolution by natural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49" y="1721750"/>
            <a:ext cx="3413736" cy="4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427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Variation, Natural Selection, Evolution and Speciation</vt:lpstr>
      <vt:lpstr>Adaptations</vt:lpstr>
      <vt:lpstr>PowerPoint Presentation</vt:lpstr>
      <vt:lpstr>Selection Pressures</vt:lpstr>
      <vt:lpstr>- The better adapted members of the species are more likely to survive and reproduce - This is called differential survival</vt:lpstr>
      <vt:lpstr>PowerPoint Presentation</vt:lpstr>
      <vt:lpstr>Natural Selection</vt:lpstr>
      <vt:lpstr>PowerPoint Presentation</vt:lpstr>
      <vt:lpstr>PowerPoint Presentation</vt:lpstr>
      <vt:lpstr>Speciation</vt:lpstr>
      <vt:lpstr>PowerPoint Presentation</vt:lpstr>
      <vt:lpstr>Darwin’s Finches</vt:lpstr>
      <vt:lpstr>PowerPoint Presentation</vt:lpstr>
      <vt:lpstr>Antibiotic Resistance</vt:lpstr>
      <vt:lpstr>Antibiotic Resistance</vt:lpstr>
    </vt:vector>
  </TitlesOfParts>
  <Manager/>
  <Company>Victoria Shanghai Academy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Thomas Kitwood</dc:creator>
  <cp:keywords/>
  <dc:description/>
  <cp:lastModifiedBy>Thomas Kitwood</cp:lastModifiedBy>
  <cp:revision>80</cp:revision>
  <cp:lastPrinted>2017-03-22T06:35:17Z</cp:lastPrinted>
  <dcterms:created xsi:type="dcterms:W3CDTF">2016-10-05T00:11:15Z</dcterms:created>
  <dcterms:modified xsi:type="dcterms:W3CDTF">2017-03-22T06:37:26Z</dcterms:modified>
  <cp:category/>
</cp:coreProperties>
</file>