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2" r:id="rId2"/>
    <p:sldId id="290" r:id="rId3"/>
    <p:sldId id="260" r:id="rId4"/>
    <p:sldId id="293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8A48-C198-FD49-A6C4-F84C3E2369FD}" type="datetimeFigureOut">
              <a:rPr lang="en-US" smtClean="0"/>
              <a:t>20/9/16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8B8BF-4C40-D54B-97C3-89022931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1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5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4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5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0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1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4A4C-F0DC-274A-B3C2-FD448EDDEE7A}" type="datetimeFigureOut">
              <a:rPr lang="en-US" smtClean="0"/>
              <a:t>20/9/16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8284-D189-FC4B-A488-B37165B13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6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lungs-981/" TargetMode="Externa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8159" y="899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Lungs</a:t>
            </a:r>
            <a:endParaRPr lang="en-US" dirty="0"/>
          </a:p>
        </p:txBody>
      </p:sp>
      <p:pic>
        <p:nvPicPr>
          <p:cNvPr id="5" name="Picture 4" descr="Screen Shot 2016-09-18 at 7.12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64" y="0"/>
            <a:ext cx="65683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69382" y="1815376"/>
            <a:ext cx="34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9382" y="2536652"/>
            <a:ext cx="3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52826" y="3935656"/>
            <a:ext cx="344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5570" y="5190050"/>
            <a:ext cx="357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16093" y="6473837"/>
            <a:ext cx="30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4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Gas Exchange at the Alveoli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637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Describe the structure of the </a:t>
            </a:r>
            <a:r>
              <a:rPr lang="en-US" dirty="0" err="1" smtClean="0"/>
              <a:t>alveoili</a:t>
            </a:r>
            <a:endParaRPr lang="en-US" dirty="0" smtClean="0"/>
          </a:p>
          <a:p>
            <a:r>
              <a:rPr lang="en-US" dirty="0" smtClean="0"/>
              <a:t>Describe the functions of type I and type II pneumocytes</a:t>
            </a:r>
          </a:p>
          <a:p>
            <a:r>
              <a:rPr lang="en-US" dirty="0" smtClean="0"/>
              <a:t>Explain how the alveoli are adapted for efficient gas exchange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7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784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Alveoli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22"/>
            <a:ext cx="4628444" cy="57375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Site where gas exchange happens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Increase surface area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Thin walls – short diffusion pathway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Two types of cells:</a:t>
            </a:r>
          </a:p>
          <a:p>
            <a:pPr marL="0" indent="0" algn="ctr">
              <a:buNone/>
            </a:pPr>
            <a:endParaRPr lang="en-US" dirty="0"/>
          </a:p>
          <a:p>
            <a:pPr algn="ctr">
              <a:buFontTx/>
              <a:buChar char="-"/>
            </a:pPr>
            <a:r>
              <a:rPr lang="en-US" dirty="0" smtClean="0"/>
              <a:t>Type I pneumocytes</a:t>
            </a:r>
          </a:p>
          <a:p>
            <a:pPr algn="ctr">
              <a:buFontTx/>
              <a:buChar char="-"/>
            </a:pPr>
            <a:r>
              <a:rPr lang="en-US" dirty="0" smtClean="0"/>
              <a:t>Type II pneumocytes</a:t>
            </a:r>
            <a:endParaRPr lang="en-US" dirty="0"/>
          </a:p>
        </p:txBody>
      </p:sp>
      <p:pic>
        <p:nvPicPr>
          <p:cNvPr id="4" name="Picture 3" descr="alveol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055" y="1120422"/>
            <a:ext cx="3809606" cy="545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06" t="3021" r="4268" b="13336"/>
          <a:stretch/>
        </p:blipFill>
        <p:spPr>
          <a:xfrm rot="5400000">
            <a:off x="1079897" y="930721"/>
            <a:ext cx="6776945" cy="5077613"/>
          </a:xfrm>
        </p:spPr>
      </p:pic>
      <p:sp>
        <p:nvSpPr>
          <p:cNvPr id="5" name="Rectangle 4"/>
          <p:cNvSpPr/>
          <p:nvPr/>
        </p:nvSpPr>
        <p:spPr>
          <a:xfrm>
            <a:off x="5299177" y="394180"/>
            <a:ext cx="1605811" cy="46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1218" y="6079697"/>
            <a:ext cx="1605811" cy="46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67681" y="6196492"/>
            <a:ext cx="1605811" cy="46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2537" y="2911659"/>
            <a:ext cx="1605811" cy="4671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07176" y="2224673"/>
            <a:ext cx="1972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 the diagram</a:t>
            </a:r>
          </a:p>
          <a:p>
            <a:endParaRPr lang="en-US" dirty="0"/>
          </a:p>
          <a:p>
            <a:r>
              <a:rPr lang="en-US" dirty="0" smtClean="0"/>
              <a:t>Explain how the two types of pneumocytes are adapted for their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6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784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Type I pneumocytes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22"/>
            <a:ext cx="4628444" cy="573757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Extremely thin alveolar cells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Make up most of epithelial cells of alveoli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Flat cells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0.15um thick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Adjacent capillary also very thin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Very small diffusion space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AlveolarSurfaceInTheLu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4" y="1896550"/>
            <a:ext cx="4343757" cy="30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1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784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Type II pneumocytes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22"/>
            <a:ext cx="4628444" cy="573757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Rounded cells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Occupy 5% of alveolar surface area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Secrete a fluid which coats the inner surface of the alveoli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Allows oxygen to dissolve before diffusing to the blood 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Also prevents the capillary walls from sticking together and collapsing</a:t>
            </a:r>
            <a:endParaRPr lang="en-US" dirty="0"/>
          </a:p>
        </p:txBody>
      </p:sp>
      <p:pic>
        <p:nvPicPr>
          <p:cNvPr id="5" name="Picture 4" descr="AlveolarSurfaceInTheLu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44" y="1896550"/>
            <a:ext cx="4343757" cy="30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5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lveolarSurfaceInTheLu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1" y="348538"/>
            <a:ext cx="8240889" cy="577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8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148</Words>
  <Application>Microsoft Macintosh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Gas Exchange at the Alveoli</vt:lpstr>
      <vt:lpstr>Alveoli</vt:lpstr>
      <vt:lpstr>PowerPoint Presentation</vt:lpstr>
      <vt:lpstr>Type I pneumocytes</vt:lpstr>
      <vt:lpstr>Type II pneumocytes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6.4 Gas Exchange</dc:title>
  <dc:creator>Jennifer</dc:creator>
  <cp:lastModifiedBy>Thomas Kitwood</cp:lastModifiedBy>
  <cp:revision>41</cp:revision>
  <cp:lastPrinted>2016-09-20T02:29:30Z</cp:lastPrinted>
  <dcterms:created xsi:type="dcterms:W3CDTF">2015-09-16T04:40:39Z</dcterms:created>
  <dcterms:modified xsi:type="dcterms:W3CDTF">2016-09-20T05:25:50Z</dcterms:modified>
</cp:coreProperties>
</file>