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3"/>
  </p:handoutMasterIdLst>
  <p:sldIdLst>
    <p:sldId id="306" r:id="rId2"/>
    <p:sldId id="279" r:id="rId3"/>
    <p:sldId id="280" r:id="rId4"/>
    <p:sldId id="258" r:id="rId5"/>
    <p:sldId id="259" r:id="rId6"/>
    <p:sldId id="308" r:id="rId7"/>
    <p:sldId id="307" r:id="rId8"/>
    <p:sldId id="260" r:id="rId9"/>
    <p:sldId id="309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19" r:id="rId18"/>
    <p:sldId id="261" r:id="rId19"/>
    <p:sldId id="318" r:id="rId20"/>
    <p:sldId id="320" r:id="rId21"/>
    <p:sldId id="263" r:id="rId22"/>
    <p:sldId id="299" r:id="rId23"/>
    <p:sldId id="268" r:id="rId24"/>
    <p:sldId id="300" r:id="rId25"/>
    <p:sldId id="321" r:id="rId26"/>
    <p:sldId id="267" r:id="rId27"/>
    <p:sldId id="324" r:id="rId28"/>
    <p:sldId id="325" r:id="rId29"/>
    <p:sldId id="322" r:id="rId30"/>
    <p:sldId id="323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F5267-5CD7-FB42-A2A9-D94EA9C21358}" type="datetimeFigureOut">
              <a:rPr lang="en-US" smtClean="0"/>
              <a:t>13/1/17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D8A14-4724-0346-B7B4-D7E4A2BFD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7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7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1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0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6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F471-CE7B-4B41-979C-9061774AA80D}" type="datetimeFigureOut">
              <a:rPr lang="en-US" smtClean="0"/>
              <a:t>13/1/17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9111-0296-DA4E-B338-749C7DB40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3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www.youtube.com/watch?v=uTOOiqfb1u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TOOiqfb1uI&amp;t=7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3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11.4 Sexual Reproduction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Gametogenesis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47349" y="2657117"/>
            <a:ext cx="691131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/>
              <a:t>Spermatogenesis and oogenesis both involve mitosis, cell growth, two divisions of meiosis and differentiation.</a:t>
            </a:r>
          </a:p>
          <a:p>
            <a:pPr>
              <a:buFontTx/>
              <a:buChar char="-"/>
            </a:pPr>
            <a:r>
              <a:rPr lang="en-US" sz="2400" dirty="0"/>
              <a:t>Processes in spermatogenesis and oogenesis result in different numbers of gametes with different amounts of cytoplasm</a:t>
            </a:r>
          </a:p>
        </p:txBody>
      </p:sp>
    </p:spTree>
    <p:extLst>
      <p:ext uri="{BB962C8B-B14F-4D97-AF65-F5344CB8AC3E}">
        <p14:creationId xmlns:p14="http://schemas.microsoft.com/office/powerpoint/2010/main" val="116091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730819" y="2467346"/>
            <a:ext cx="7825433" cy="43036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063"/>
            <a:ext cx="5416833" cy="651556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Oogenesis</a:t>
            </a:r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8" y="1"/>
            <a:ext cx="1106868" cy="928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14993"/>
            <a:ext cx="86373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Month </a:t>
            </a:r>
            <a:r>
              <a:rPr lang="en-US" sz="2000" b="1" dirty="0"/>
              <a:t>4: </a:t>
            </a:r>
            <a:r>
              <a:rPr lang="en-US" sz="2000" dirty="0" smtClean="0"/>
              <a:t>These cells start to grow and then </a:t>
            </a:r>
            <a:r>
              <a:rPr lang="en-US" sz="2000" b="1" dirty="0" smtClean="0"/>
              <a:t>start</a:t>
            </a:r>
            <a:r>
              <a:rPr lang="en-US" sz="2000" dirty="0" smtClean="0"/>
              <a:t> to divide by </a:t>
            </a:r>
            <a:r>
              <a:rPr lang="en-US" sz="2000" b="1" dirty="0" smtClean="0">
                <a:solidFill>
                  <a:srgbClr val="FF0000"/>
                </a:solidFill>
              </a:rPr>
              <a:t>meiosis</a:t>
            </a:r>
            <a:r>
              <a:rPr lang="en-US" sz="2000" dirty="0" smtClean="0"/>
              <a:t>. Pause at prophase I. </a:t>
            </a:r>
          </a:p>
          <a:p>
            <a:r>
              <a:rPr lang="en-US" sz="2000" b="1" dirty="0" smtClean="0"/>
              <a:t>Month </a:t>
            </a:r>
            <a:r>
              <a:rPr lang="en-US" sz="2000" b="1" dirty="0"/>
              <a:t>7: </a:t>
            </a:r>
            <a:r>
              <a:rPr lang="en-US" sz="2000" dirty="0" smtClean="0"/>
              <a:t>Still </a:t>
            </a:r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first division of meiosis, follicle cells </a:t>
            </a:r>
            <a:r>
              <a:rPr lang="en-US" sz="2000" dirty="0" smtClean="0"/>
              <a:t>form </a:t>
            </a:r>
            <a:r>
              <a:rPr lang="en-US" sz="2000" dirty="0"/>
              <a:t>around </a:t>
            </a:r>
            <a:r>
              <a:rPr lang="en-US" sz="2000" dirty="0" smtClean="0"/>
              <a:t>these cells (oocytes). The oocyte that has started to divide by </a:t>
            </a:r>
            <a:r>
              <a:rPr lang="en-US" sz="2000" b="1" dirty="0" smtClean="0">
                <a:solidFill>
                  <a:srgbClr val="FF0000"/>
                </a:solidFill>
              </a:rPr>
              <a:t>meiosis</a:t>
            </a:r>
            <a:r>
              <a:rPr lang="en-US" sz="2000" dirty="0" smtClean="0"/>
              <a:t> and the follicle cells together, is called a </a:t>
            </a:r>
            <a:r>
              <a:rPr lang="en-US" sz="2000" b="1" u="sng" dirty="0" smtClean="0"/>
              <a:t>primary follicle</a:t>
            </a:r>
            <a:endParaRPr lang="en-US" sz="2000" b="1" u="sng" dirty="0"/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925800" y="2741556"/>
            <a:ext cx="1853591" cy="73587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42769" y="4351114"/>
            <a:ext cx="178834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No further development until </a:t>
            </a:r>
            <a:r>
              <a:rPr lang="en-US" b="1" dirty="0"/>
              <a:t>after puberty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15551" y="2741556"/>
            <a:ext cx="2458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fetus has around 400,000 primary follicles at birth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47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063"/>
            <a:ext cx="5416833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Oogenesis</a:t>
            </a:r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7" y="0"/>
            <a:ext cx="2286121" cy="19177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30336"/>
            <a:ext cx="145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At puberty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2143765"/>
            <a:ext cx="81046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start of each menstrual cycle a small number of primary follicles (containing primary oocytes) are stimulated to develop by Follicle Stimulating Hormone (FSH)</a:t>
            </a:r>
          </a:p>
          <a:p>
            <a:endParaRPr lang="en-US" dirty="0"/>
          </a:p>
          <a:p>
            <a:r>
              <a:rPr lang="en-US" dirty="0" smtClean="0"/>
              <a:t>The primary oocyte completes the first stage of </a:t>
            </a:r>
            <a:r>
              <a:rPr lang="en-US" b="1" dirty="0" smtClean="0">
                <a:solidFill>
                  <a:srgbClr val="FF0000"/>
                </a:solidFill>
              </a:rPr>
              <a:t>meiosis</a:t>
            </a:r>
            <a:r>
              <a:rPr lang="en-US" dirty="0" smtClean="0"/>
              <a:t> and forms the secondary oocyte (together with the follicle cells: secondary/</a:t>
            </a:r>
            <a:r>
              <a:rPr lang="en-US" dirty="0" err="1" smtClean="0"/>
              <a:t>Graafian</a:t>
            </a:r>
            <a:r>
              <a:rPr lang="en-US" dirty="0" smtClean="0"/>
              <a:t> follicle). The follicle cells proliferate.</a:t>
            </a:r>
          </a:p>
          <a:p>
            <a:endParaRPr lang="en-US" dirty="0"/>
          </a:p>
          <a:p>
            <a:r>
              <a:rPr lang="en-US" dirty="0" smtClean="0"/>
              <a:t>The second phase of meiosis starts but pauses</a:t>
            </a:r>
          </a:p>
          <a:p>
            <a:endParaRPr lang="en-US" dirty="0"/>
          </a:p>
          <a:p>
            <a:r>
              <a:rPr lang="en-US" dirty="0" smtClean="0"/>
              <a:t>Mature/secondary oocyte released at ovulation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58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rcRect l="-18187" r="-18187"/>
          <a:stretch>
            <a:fillRect/>
          </a:stretch>
        </p:blipFill>
        <p:spPr>
          <a:xfrm>
            <a:off x="-102670" y="2343240"/>
            <a:ext cx="8022804" cy="4412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3039" y="302168"/>
            <a:ext cx="439814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Annotate your diagram. Show when</a:t>
            </a:r>
            <a:r>
              <a:rPr lang="is-IS" dirty="0" smtClean="0"/>
              <a:t>…</a:t>
            </a:r>
          </a:p>
          <a:p>
            <a:endParaRPr lang="is-IS" dirty="0"/>
          </a:p>
          <a:p>
            <a:r>
              <a:rPr lang="is-IS" dirty="0" smtClean="0"/>
              <a:t>Mitosis</a:t>
            </a:r>
          </a:p>
          <a:p>
            <a:r>
              <a:rPr lang="is-IS" dirty="0" smtClean="0"/>
              <a:t>Cell growth</a:t>
            </a:r>
          </a:p>
          <a:p>
            <a:r>
              <a:rPr lang="is-IS" dirty="0" smtClean="0"/>
              <a:t>Meiosis I (starts and completes)</a:t>
            </a:r>
          </a:p>
          <a:p>
            <a:r>
              <a:rPr lang="is-IS" dirty="0" smtClean="0"/>
              <a:t>Meiosis II (starts)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10146" y="5658787"/>
            <a:ext cx="131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oogenesis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00" r="-7000"/>
          <a:stretch>
            <a:fillRect/>
          </a:stretch>
        </p:blipFill>
        <p:spPr>
          <a:xfrm>
            <a:off x="-471994" y="274637"/>
            <a:ext cx="10201578" cy="5610475"/>
          </a:xfrm>
        </p:spPr>
      </p:pic>
      <p:sp>
        <p:nvSpPr>
          <p:cNvPr id="5" name="TextBox 4"/>
          <p:cNvSpPr txBox="1"/>
          <p:nvPr/>
        </p:nvSpPr>
        <p:spPr>
          <a:xfrm>
            <a:off x="887601" y="4901985"/>
            <a:ext cx="47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6169" y="5086651"/>
            <a:ext cx="47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1967" y="4945149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4399" y="3586190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23866" y="3852783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1340" y="5129815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58878" y="4037449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2369222" y="3796439"/>
            <a:ext cx="396007" cy="47247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75621" y="634873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ovary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47250" y="5129815"/>
            <a:ext cx="157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polar body – later degenerates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547250" y="4901985"/>
            <a:ext cx="121032" cy="227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49148" y="3317398"/>
            <a:ext cx="213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oocyte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28344" y="3686730"/>
            <a:ext cx="166055" cy="350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4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54" y="1600200"/>
            <a:ext cx="876677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An ovum (egg cell) is released during ovulation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1171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Germ cells (</a:t>
            </a:r>
            <a:r>
              <a:rPr lang="en-US" dirty="0" err="1"/>
              <a:t>oogonia</a:t>
            </a:r>
            <a:r>
              <a:rPr lang="en-US" dirty="0" smtClean="0"/>
              <a:t>) in fetal ovary divide by mitosis</a:t>
            </a:r>
          </a:p>
          <a:p>
            <a:pPr marL="514350" indent="-514350">
              <a:buAutoNum type="arabicPeriod"/>
            </a:pPr>
            <a:r>
              <a:rPr lang="en-US" dirty="0" smtClean="0"/>
              <a:t>At 4 months, these cells grow and start meiosis I</a:t>
            </a:r>
          </a:p>
          <a:p>
            <a:pPr marL="514350" indent="-514350">
              <a:buAutoNum type="arabicPeriod"/>
            </a:pPr>
            <a:r>
              <a:rPr lang="en-US" dirty="0" smtClean="0"/>
              <a:t>At 7 months they are stuck in prophase I and follicle cells surround primary oocyte (together: primary follicle)</a:t>
            </a:r>
          </a:p>
          <a:p>
            <a:pPr marL="514350" indent="-514350">
              <a:buAutoNum type="arabicPeriod"/>
            </a:pPr>
            <a:r>
              <a:rPr lang="en-US" dirty="0" smtClean="0"/>
              <a:t>Start of menstrual cycle (stimulated by FSH) oocyte completes meiosis I and becomes a secondary oocyte. Follicle cells proliferate (together: secondary follicle)</a:t>
            </a:r>
          </a:p>
          <a:p>
            <a:pPr marL="514350" indent="-514350">
              <a:buAutoNum type="arabicPeriod"/>
            </a:pPr>
            <a:r>
              <a:rPr lang="en-US" dirty="0" smtClean="0"/>
              <a:t>Meiosis II starts</a:t>
            </a:r>
          </a:p>
          <a:p>
            <a:pPr marL="514350" indent="-514350">
              <a:buAutoNum type="arabicPeriod"/>
            </a:pPr>
            <a:r>
              <a:rPr lang="en-US" dirty="0" smtClean="0"/>
              <a:t>Ovulation of mature follicle containing the secondary oocyte</a:t>
            </a:r>
          </a:p>
          <a:p>
            <a:pPr marL="514350" indent="-514350">
              <a:buAutoNum type="arabicPeriod"/>
            </a:pPr>
            <a:r>
              <a:rPr lang="en-US" dirty="0" smtClean="0"/>
              <a:t>Meiosis II is completed at </a:t>
            </a:r>
            <a:r>
              <a:rPr lang="en-US" dirty="0" err="1" smtClean="0"/>
              <a:t>fertilisation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54614" y="58029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oogenesis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 rot="5400000">
            <a:off x="-1535958" y="1535958"/>
            <a:ext cx="6825896" cy="37539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092" y="381000"/>
            <a:ext cx="4986439" cy="52037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6702" y="6035313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5673" y="6075618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8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Outline the process involved in oogenesis in the human ovary [8 marks]</a:t>
            </a:r>
            <a:endParaRPr lang="en-US" sz="3200" dirty="0"/>
          </a:p>
        </p:txBody>
      </p:sp>
      <p:pic>
        <p:nvPicPr>
          <p:cNvPr id="5" name="Picture 4" descr="Screen Shot 2013-10-30 at 7.4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700213"/>
            <a:ext cx="9177338" cy="4824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6833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Spermatogenesis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884" y="1718543"/>
            <a:ext cx="4046115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Happens in the testes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Testes have a mass of narrow tubes called the </a:t>
            </a:r>
            <a:r>
              <a:rPr lang="en-US" b="1" dirty="0" smtClean="0"/>
              <a:t>seminiferous tubules</a:t>
            </a:r>
          </a:p>
        </p:txBody>
      </p:sp>
      <p:pic>
        <p:nvPicPr>
          <p:cNvPr id="6" name="Picture 5" descr="Spe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47" y="274638"/>
            <a:ext cx="2365776" cy="1384578"/>
          </a:xfrm>
          <a:prstGeom prst="rect">
            <a:avLst/>
          </a:prstGeom>
        </p:spPr>
      </p:pic>
      <p:pic>
        <p:nvPicPr>
          <p:cNvPr id="4" name="Picture 3" descr="test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445215" cy="540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>
          <a:xfrm>
            <a:off x="-184985" y="274638"/>
            <a:ext cx="9126334" cy="5019132"/>
          </a:xfrm>
        </p:spPr>
      </p:pic>
      <p:sp>
        <p:nvSpPr>
          <p:cNvPr id="5" name="TextBox 4"/>
          <p:cNvSpPr txBox="1"/>
          <p:nvPr/>
        </p:nvSpPr>
        <p:spPr>
          <a:xfrm>
            <a:off x="1969368" y="5693299"/>
            <a:ext cx="517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through a seminiferous tubule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22776" y="1583649"/>
            <a:ext cx="2221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Between (not in) the tubules. Sometimes called </a:t>
            </a:r>
            <a:r>
              <a:rPr lang="en-US" dirty="0" err="1" smtClean="0">
                <a:solidFill>
                  <a:srgbClr val="FF0000"/>
                </a:solidFill>
              </a:rPr>
              <a:t>Leydig</a:t>
            </a:r>
            <a:r>
              <a:rPr lang="en-US" dirty="0" smtClean="0">
                <a:solidFill>
                  <a:srgbClr val="FF0000"/>
                </a:solidFill>
              </a:rPr>
              <a:t> cells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1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uscl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566964"/>
            <a:ext cx="8686800" cy="56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3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1769042" y="-183415"/>
            <a:ext cx="12803469" cy="7041415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7577782" y="4894240"/>
            <a:ext cx="199791" cy="813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16700" y="5854700"/>
            <a:ext cx="252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Outside layer of seminiferous tubule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5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6833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Spermatogenesis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8" y="1718543"/>
            <a:ext cx="9020521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Cells have various stages of sperm production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Most mature cells are closest to the fluid filled centre of the seminiferous tubule.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Cells that have developed a tail are </a:t>
            </a:r>
            <a:r>
              <a:rPr lang="en-US" b="1" dirty="0" smtClean="0"/>
              <a:t>spermatozoa </a:t>
            </a:r>
            <a:r>
              <a:rPr lang="en-US" dirty="0" smtClean="0"/>
              <a:t>(abbreviated to sperm)</a:t>
            </a:r>
          </a:p>
        </p:txBody>
      </p:sp>
      <p:pic>
        <p:nvPicPr>
          <p:cNvPr id="6" name="Picture 5" descr="Spe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47" y="274638"/>
            <a:ext cx="2365776" cy="13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4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6833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Annotate the seminiferous tubule</a:t>
            </a:r>
            <a:endParaRPr lang="en-US" dirty="0"/>
          </a:p>
        </p:txBody>
      </p:sp>
      <p:pic>
        <p:nvPicPr>
          <p:cNvPr id="6" name="Picture 5" descr="Spe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47" y="274638"/>
            <a:ext cx="2365776" cy="1384578"/>
          </a:xfrm>
          <a:prstGeom prst="rect">
            <a:avLst/>
          </a:prstGeom>
        </p:spPr>
      </p:pic>
      <p:pic>
        <p:nvPicPr>
          <p:cNvPr id="4" name="Picture 3" descr="fig_6_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946"/>
            <a:ext cx="5819582" cy="384063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94249" y="1718543"/>
            <a:ext cx="364975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Primary spermatocyte</a:t>
            </a:r>
          </a:p>
          <a:p>
            <a:pPr marL="0" indent="0" algn="ctr">
              <a:buNone/>
            </a:pPr>
            <a:r>
              <a:rPr lang="en-US" dirty="0" smtClean="0"/>
              <a:t>Secondary spermatocyte</a:t>
            </a:r>
          </a:p>
          <a:p>
            <a:pPr marL="0" indent="0" algn="ctr">
              <a:buNone/>
            </a:pPr>
            <a:r>
              <a:rPr lang="en-US" dirty="0" smtClean="0"/>
              <a:t>Spermatogonium</a:t>
            </a:r>
          </a:p>
          <a:p>
            <a:pPr marL="0" indent="0" algn="ctr">
              <a:buNone/>
            </a:pPr>
            <a:r>
              <a:rPr lang="en-US" dirty="0" smtClean="0"/>
              <a:t>Spermatids</a:t>
            </a:r>
          </a:p>
          <a:p>
            <a:pPr marL="0" indent="0" algn="ctr">
              <a:buNone/>
            </a:pPr>
            <a:r>
              <a:rPr lang="en-US" dirty="0" smtClean="0"/>
              <a:t>Basement membrane</a:t>
            </a:r>
          </a:p>
        </p:txBody>
      </p:sp>
    </p:spTree>
    <p:extLst>
      <p:ext uri="{BB962C8B-B14F-4D97-AF65-F5344CB8AC3E}">
        <p14:creationId xmlns:p14="http://schemas.microsoft.com/office/powerpoint/2010/main" val="9170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6833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Spermatogenesis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8" y="1718543"/>
            <a:ext cx="9020521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Germinal epithelium cells divide endlessly by mitosis to make more diploid cells</a:t>
            </a:r>
          </a:p>
          <a:p>
            <a:pPr marL="514350" indent="-514350">
              <a:buAutoNum type="arabicPeriod"/>
            </a:pPr>
            <a:r>
              <a:rPr lang="en-US" dirty="0" smtClean="0"/>
              <a:t>Diploid cells grow larger and are then called primary spermatocytes (2n)</a:t>
            </a:r>
          </a:p>
          <a:p>
            <a:pPr marL="514350" indent="-514350">
              <a:buAutoNum type="arabicPeriod"/>
            </a:pPr>
            <a:r>
              <a:rPr lang="en-US" dirty="0" smtClean="0"/>
              <a:t>Each primary spermatocyte carries out first division of meiosis to produce two secondary spermatocytes (n)</a:t>
            </a:r>
          </a:p>
        </p:txBody>
      </p:sp>
      <p:pic>
        <p:nvPicPr>
          <p:cNvPr id="6" name="Picture 5" descr="Spe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47" y="274638"/>
            <a:ext cx="2365776" cy="13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6833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Spermatogenesis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8" y="1718543"/>
            <a:ext cx="9020521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4. Each secondary spermatocyte (n) carries out second division of meiosis to produce two spermatids (n)</a:t>
            </a:r>
          </a:p>
          <a:p>
            <a:pPr marL="0" indent="0">
              <a:buNone/>
            </a:pPr>
            <a:r>
              <a:rPr lang="en-US" sz="2800" dirty="0" smtClean="0"/>
              <a:t>5. Spermatids become associated with nurse cells, called </a:t>
            </a:r>
            <a:r>
              <a:rPr lang="en-US" sz="2800" b="1" dirty="0" smtClean="0"/>
              <a:t>sertoli cells </a:t>
            </a:r>
            <a:r>
              <a:rPr lang="en-US" sz="2800" dirty="0" smtClean="0"/>
              <a:t>which help the spermatids to develop into spermatozoa (sperm cells) – </a:t>
            </a:r>
            <a:r>
              <a:rPr lang="en-US" sz="2800" b="1" dirty="0" smtClean="0"/>
              <a:t>differentiation</a:t>
            </a:r>
          </a:p>
          <a:p>
            <a:pPr marL="0" indent="0">
              <a:buNone/>
            </a:pPr>
            <a:r>
              <a:rPr lang="en-US" sz="2800" dirty="0" smtClean="0"/>
              <a:t>6. Sperm detach from sertoli cells and eventually are carried out of the testis by the fluid in the centre of the seminiferous tubule</a:t>
            </a:r>
          </a:p>
        </p:txBody>
      </p:sp>
      <p:pic>
        <p:nvPicPr>
          <p:cNvPr id="6" name="Picture 5" descr="Spe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47" y="274638"/>
            <a:ext cx="2365776" cy="13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000" r="-7000"/>
          <a:stretch>
            <a:fillRect/>
          </a:stretch>
        </p:blipFill>
        <p:spPr>
          <a:xfrm>
            <a:off x="-471994" y="274637"/>
            <a:ext cx="10201578" cy="5610475"/>
          </a:xfrm>
        </p:spPr>
      </p:pic>
      <p:sp>
        <p:nvSpPr>
          <p:cNvPr id="5" name="TextBox 4"/>
          <p:cNvSpPr txBox="1"/>
          <p:nvPr/>
        </p:nvSpPr>
        <p:spPr>
          <a:xfrm>
            <a:off x="887601" y="4901985"/>
            <a:ext cx="47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6169" y="5086651"/>
            <a:ext cx="47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1967" y="4945149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4399" y="3586190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23866" y="3852783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1340" y="5129815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58878" y="4037449"/>
            <a:ext cx="32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2369222" y="3796439"/>
            <a:ext cx="396007" cy="47247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75621" y="634873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ovary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47250" y="5129815"/>
            <a:ext cx="157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polar body – later degenerates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547250" y="4901985"/>
            <a:ext cx="121032" cy="227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49148" y="3317398"/>
            <a:ext cx="213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 oocyte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28344" y="3686730"/>
            <a:ext cx="166055" cy="350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04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_6_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728"/>
            <a:ext cx="8686800" cy="57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9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3 at 8.1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684"/>
            <a:ext cx="9354933" cy="814835"/>
          </a:xfrm>
          <a:prstGeom prst="rect">
            <a:avLst/>
          </a:prstGeom>
        </p:spPr>
      </p:pic>
      <p:pic>
        <p:nvPicPr>
          <p:cNvPr id="5" name="Picture 4" descr="Screen Shot 2017-01-13 at 8.18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6689"/>
            <a:ext cx="9252033" cy="25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7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7776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Compare oogenesis and spermatogenesis</a:t>
            </a:r>
          </a:p>
          <a:p>
            <a:pPr marL="0" indent="0" algn="ctr">
              <a:buNone/>
            </a:pPr>
            <a:r>
              <a:rPr lang="en-US" sz="4400" dirty="0" smtClean="0"/>
              <a:t>(5 marks)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9288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3 at 8.2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686800" cy="6894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4837" y="969270"/>
            <a:ext cx="2740276" cy="785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34476" y="814758"/>
            <a:ext cx="2303823" cy="11070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4837" y="2107651"/>
            <a:ext cx="2740276" cy="785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34476" y="2107651"/>
            <a:ext cx="2303823" cy="785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24837" y="3026785"/>
            <a:ext cx="2740276" cy="61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34476" y="3026785"/>
            <a:ext cx="2303823" cy="61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24837" y="3643116"/>
            <a:ext cx="2740276" cy="41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34476" y="3643116"/>
            <a:ext cx="2303823" cy="4177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4837" y="4263439"/>
            <a:ext cx="2740276" cy="649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34476" y="4213305"/>
            <a:ext cx="2303823" cy="6998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96245" y="5153144"/>
            <a:ext cx="2021789" cy="24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2676" y="5554222"/>
            <a:ext cx="2021789" cy="2486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13943" y="6001824"/>
            <a:ext cx="827096" cy="2650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69149" y="5993660"/>
            <a:ext cx="827096" cy="2650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18034" y="6021721"/>
            <a:ext cx="827096" cy="2650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3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y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74638"/>
            <a:ext cx="63500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1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1-13 at 8.2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686800" cy="689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9751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Similarities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79" y="1718543"/>
            <a:ext cx="553887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Both require</a:t>
            </a:r>
          </a:p>
          <a:p>
            <a:pPr>
              <a:buFontTx/>
              <a:buChar char="-"/>
            </a:pPr>
            <a:r>
              <a:rPr lang="en-US" dirty="0" smtClean="0"/>
              <a:t>Mitosis</a:t>
            </a:r>
          </a:p>
          <a:p>
            <a:pPr>
              <a:buFontTx/>
              <a:buChar char="-"/>
            </a:pPr>
            <a:r>
              <a:rPr lang="en-US" dirty="0" smtClean="0"/>
              <a:t>Cell growth</a:t>
            </a:r>
          </a:p>
          <a:p>
            <a:pPr>
              <a:buFontTx/>
              <a:buChar char="-"/>
            </a:pPr>
            <a:r>
              <a:rPr lang="en-US" dirty="0" smtClean="0"/>
              <a:t>Two divisions of meiosis</a:t>
            </a:r>
          </a:p>
          <a:p>
            <a:pPr>
              <a:buFontTx/>
              <a:buChar char="-"/>
            </a:pPr>
            <a:r>
              <a:rPr lang="en-US" dirty="0" smtClean="0"/>
              <a:t>Differentiation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per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56" y="1791435"/>
            <a:ext cx="3481643" cy="2037643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56" y="4017474"/>
            <a:ext cx="3217048" cy="26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1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132" y="274639"/>
            <a:ext cx="4658321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Annotate your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486" y="1600200"/>
            <a:ext cx="3891351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EGG CELL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Centrioles</a:t>
            </a:r>
          </a:p>
          <a:p>
            <a:pPr marL="0" indent="0" algn="ctr">
              <a:buNone/>
            </a:pPr>
            <a:r>
              <a:rPr lang="en-US" dirty="0" smtClean="0"/>
              <a:t>Polar cell</a:t>
            </a:r>
          </a:p>
          <a:p>
            <a:pPr marL="0" indent="0" algn="ctr">
              <a:buNone/>
            </a:pPr>
            <a:r>
              <a:rPr lang="en-US" dirty="0" smtClean="0"/>
              <a:t>Plasma membrane</a:t>
            </a:r>
          </a:p>
          <a:p>
            <a:pPr marL="0" indent="0" algn="ctr">
              <a:buNone/>
            </a:pPr>
            <a:r>
              <a:rPr lang="en-US" dirty="0" smtClean="0"/>
              <a:t>Follicle cells</a:t>
            </a:r>
          </a:p>
          <a:p>
            <a:pPr marL="0" indent="0" algn="ctr">
              <a:buNone/>
            </a:pP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pellucida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Cortical granules</a:t>
            </a:r>
          </a:p>
          <a:p>
            <a:pPr marL="0" indent="0" algn="ctr">
              <a:buNone/>
            </a:pPr>
            <a:r>
              <a:rPr lang="en-US" dirty="0" smtClean="0"/>
              <a:t>Cytoplasm</a:t>
            </a:r>
          </a:p>
          <a:p>
            <a:pPr marL="0" indent="0" algn="ctr">
              <a:buNone/>
            </a:pPr>
            <a:r>
              <a:rPr lang="en-US" dirty="0" smtClean="0"/>
              <a:t>Haploid nucleus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91212" y="1600200"/>
            <a:ext cx="4252788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SPERM CELL</a:t>
            </a:r>
          </a:p>
          <a:p>
            <a:pPr marL="0" indent="0" algn="ctr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/>
              <a:t>Haploid nucleus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Acrosome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Plasma membrane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Centriole</a:t>
            </a:r>
          </a:p>
          <a:p>
            <a:pPr marL="0" indent="0" algn="ctr">
              <a:buFont typeface="Arial"/>
              <a:buNone/>
            </a:pPr>
            <a:r>
              <a:rPr lang="en-US" dirty="0"/>
              <a:t>M</a:t>
            </a:r>
            <a:r>
              <a:rPr lang="en-US" dirty="0" smtClean="0"/>
              <a:t>itochondria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Microtubules</a:t>
            </a:r>
          </a:p>
          <a:p>
            <a:pPr marL="0" indent="0" algn="ctr">
              <a:buFont typeface="Arial"/>
              <a:buNone/>
            </a:pPr>
            <a:r>
              <a:rPr lang="en-US" dirty="0" smtClean="0"/>
              <a:t>Protein </a:t>
            </a:r>
            <a:r>
              <a:rPr lang="en-US" dirty="0" err="1" smtClean="0"/>
              <a:t>fibres</a:t>
            </a:r>
            <a:r>
              <a:rPr lang="en-US" dirty="0" smtClean="0"/>
              <a:t> in tail</a:t>
            </a:r>
          </a:p>
        </p:txBody>
      </p:sp>
      <p:pic>
        <p:nvPicPr>
          <p:cNvPr id="5" name="Picture 4" descr="muscl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16" y="176351"/>
            <a:ext cx="1895784" cy="1241287"/>
          </a:xfrm>
          <a:prstGeom prst="rect">
            <a:avLst/>
          </a:prstGeom>
        </p:spPr>
      </p:pic>
      <p:pic>
        <p:nvPicPr>
          <p:cNvPr id="6" name="Picture 5" descr="Gray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1" y="1"/>
            <a:ext cx="1467534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Gametogenesis – </a:t>
            </a:r>
            <a:r>
              <a:rPr lang="en-US" sz="2700" dirty="0" smtClean="0"/>
              <a:t>formation of gametes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891351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/>
              <a:t>Oogenesis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Production of egg cells in the ovaries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68314" y="1677314"/>
            <a:ext cx="425278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b="1" u="sng" dirty="0" smtClean="0"/>
              <a:t>Spermatogenesis</a:t>
            </a:r>
          </a:p>
          <a:p>
            <a:pPr marL="0" indent="0" algn="ctr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/>
              <a:t>Production of sperm in the testes</a:t>
            </a:r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9626"/>
            <a:ext cx="2679700" cy="2247900"/>
          </a:xfrm>
          <a:prstGeom prst="rect">
            <a:avLst/>
          </a:prstGeom>
        </p:spPr>
      </p:pic>
      <p:pic>
        <p:nvPicPr>
          <p:cNvPr id="6" name="Picture 5" descr="Spe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3" y="4181259"/>
            <a:ext cx="3547638" cy="207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883" r="-7883"/>
          <a:stretch>
            <a:fillRect/>
          </a:stretch>
        </p:blipFill>
        <p:spPr>
          <a:xfrm>
            <a:off x="-594267" y="397528"/>
            <a:ext cx="10400203" cy="5719711"/>
          </a:xfrm>
        </p:spPr>
      </p:pic>
    </p:spTree>
    <p:extLst>
      <p:ext uri="{BB962C8B-B14F-4D97-AF65-F5344CB8AC3E}">
        <p14:creationId xmlns:p14="http://schemas.microsoft.com/office/powerpoint/2010/main" val="164755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oogenesis start?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1017" r="-51017"/>
          <a:stretch>
            <a:fillRect/>
          </a:stretch>
        </p:blipFill>
        <p:spPr>
          <a:xfrm>
            <a:off x="-1686698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53925" y="1760779"/>
            <a:ext cx="376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the female is still a fetus!!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20582" y="2130111"/>
            <a:ext cx="2733343" cy="2471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18483" y="2367777"/>
            <a:ext cx="37683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Although I was born in </a:t>
            </a:r>
            <a:r>
              <a:rPr lang="en-US" sz="1600" dirty="0" smtClean="0"/>
              <a:t>198</a:t>
            </a:r>
            <a:r>
              <a:rPr lang="en-US" sz="1200" dirty="0" smtClean="0"/>
              <a:t>something</a:t>
            </a:r>
            <a:r>
              <a:rPr lang="en-US" sz="1600" dirty="0" smtClean="0"/>
              <a:t>, </a:t>
            </a:r>
            <a:r>
              <a:rPr lang="en-US" sz="1600" dirty="0"/>
              <a:t>the egg that I came from was created in my grandmother’s </a:t>
            </a:r>
            <a:r>
              <a:rPr lang="en-US" sz="1600" dirty="0" smtClean="0"/>
              <a:t>womb–in Scotland, </a:t>
            </a:r>
            <a:r>
              <a:rPr lang="en-US" sz="1600" dirty="0"/>
              <a:t>in </a:t>
            </a:r>
            <a:r>
              <a:rPr lang="en-US" sz="1600" dirty="0" smtClean="0"/>
              <a:t>1952.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Want to calculate the vintage of the egg you came from?  Take your mother’s date of birth and subtract about 20 weeks.</a:t>
            </a:r>
          </a:p>
          <a:p>
            <a:endParaRPr lang="en-US" sz="1600" dirty="0"/>
          </a:p>
          <a:p>
            <a:r>
              <a:rPr lang="en-US" sz="1600" dirty="0"/>
              <a:t>That’s true because unlike males, who constantly generate sperm after they hit puberty, girls are born with their one and only lifetime supply of </a:t>
            </a:r>
            <a:r>
              <a:rPr lang="en-US" sz="1600" dirty="0" smtClean="0"/>
              <a:t>eggs </a:t>
            </a:r>
            <a:r>
              <a:rPr lang="en-US" sz="1600" dirty="0" smtClean="0">
                <a:solidFill>
                  <a:srgbClr val="FF0000"/>
                </a:solidFill>
              </a:rPr>
              <a:t>(immature eggs)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7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717165" y="1253784"/>
            <a:ext cx="9729731" cy="53509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6833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Oogenesis</a:t>
            </a:r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7" y="0"/>
            <a:ext cx="2286121" cy="19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01"/>
            <a:ext cx="5416833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Oogenesis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8201"/>
            <a:ext cx="9036540" cy="4467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Whilst a fetus</a:t>
            </a:r>
          </a:p>
          <a:p>
            <a:pPr marL="0" indent="0">
              <a:buNone/>
            </a:pPr>
            <a:r>
              <a:rPr lang="en-US" sz="2800" dirty="0" smtClean="0"/>
              <a:t>Diploid germ cells (</a:t>
            </a:r>
            <a:r>
              <a:rPr lang="en-US" sz="2800" dirty="0" err="1" smtClean="0"/>
              <a:t>oogonia</a:t>
            </a:r>
            <a:r>
              <a:rPr lang="en-US" sz="2800" dirty="0" smtClean="0"/>
              <a:t>) divide by </a:t>
            </a:r>
            <a:r>
              <a:rPr lang="en-US" sz="2800" b="1" dirty="0" smtClean="0">
                <a:solidFill>
                  <a:srgbClr val="FF0000"/>
                </a:solidFill>
              </a:rPr>
              <a:t>mitosis</a:t>
            </a:r>
            <a:r>
              <a:rPr lang="en-US" sz="2800" dirty="0" smtClean="0"/>
              <a:t> in the developing fetus. These will distribute themselves throughout the cortex of the ovary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21" y="-175962"/>
            <a:ext cx="2286121" cy="191774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 t="-5169" b="-5169"/>
          <a:stretch>
            <a:fillRect/>
          </a:stretch>
        </p:blipFill>
        <p:spPr>
          <a:xfrm>
            <a:off x="956731" y="2894815"/>
            <a:ext cx="7495964" cy="41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9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768</Words>
  <Application>Microsoft Macintosh PowerPoint</Application>
  <PresentationFormat>On-screen Show (4:3)</PresentationFormat>
  <Paragraphs>136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11.4 Sexual Reproduction  Gametogenesis</vt:lpstr>
      <vt:lpstr>PowerPoint Presentation</vt:lpstr>
      <vt:lpstr>PowerPoint Presentation</vt:lpstr>
      <vt:lpstr>Annotate your cells</vt:lpstr>
      <vt:lpstr>Gametogenesis – formation of gametes</vt:lpstr>
      <vt:lpstr>PowerPoint Presentation</vt:lpstr>
      <vt:lpstr>When does oogenesis start?</vt:lpstr>
      <vt:lpstr>Oogenesis</vt:lpstr>
      <vt:lpstr>Oogenesis</vt:lpstr>
      <vt:lpstr>Oogenesis</vt:lpstr>
      <vt:lpstr>Oogenesis</vt:lpstr>
      <vt:lpstr>PowerPoint Presentation</vt:lpstr>
      <vt:lpstr>PowerPoint Presentation</vt:lpstr>
      <vt:lpstr>True or False</vt:lpstr>
      <vt:lpstr>Oogenesis</vt:lpstr>
      <vt:lpstr>PowerPoint Presentation</vt:lpstr>
      <vt:lpstr>Outline the process involved in oogenesis in the human ovary [8 marks]</vt:lpstr>
      <vt:lpstr>Spermatogenesis</vt:lpstr>
      <vt:lpstr>PowerPoint Presentation</vt:lpstr>
      <vt:lpstr>PowerPoint Presentation</vt:lpstr>
      <vt:lpstr>Spermatogenesis</vt:lpstr>
      <vt:lpstr>Annotate the seminiferous tubule</vt:lpstr>
      <vt:lpstr>Spermatogenesis</vt:lpstr>
      <vt:lpstr>Spermatogenesis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Similarities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11.4 Sexual Reproduction</dc:title>
  <dc:creator>Jennifer</dc:creator>
  <cp:lastModifiedBy>Thomas Kitwood</cp:lastModifiedBy>
  <cp:revision>143</cp:revision>
  <cp:lastPrinted>2017-01-11T07:03:30Z</cp:lastPrinted>
  <dcterms:created xsi:type="dcterms:W3CDTF">2015-10-28T06:22:48Z</dcterms:created>
  <dcterms:modified xsi:type="dcterms:W3CDTF">2017-01-13T03:47:04Z</dcterms:modified>
</cp:coreProperties>
</file>