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281" r:id="rId3"/>
    <p:sldId id="307" r:id="rId4"/>
    <p:sldId id="308" r:id="rId5"/>
    <p:sldId id="282" r:id="rId6"/>
    <p:sldId id="283" r:id="rId7"/>
    <p:sldId id="284" r:id="rId8"/>
    <p:sldId id="315" r:id="rId9"/>
    <p:sldId id="312" r:id="rId10"/>
    <p:sldId id="310" r:id="rId11"/>
    <p:sldId id="309" r:id="rId12"/>
    <p:sldId id="311" r:id="rId13"/>
    <p:sldId id="313" r:id="rId14"/>
    <p:sldId id="314" r:id="rId15"/>
    <p:sldId id="316" r:id="rId16"/>
    <p:sldId id="317" r:id="rId17"/>
    <p:sldId id="325" r:id="rId18"/>
    <p:sldId id="285" r:id="rId19"/>
    <p:sldId id="286" r:id="rId20"/>
    <p:sldId id="319" r:id="rId21"/>
    <p:sldId id="318" r:id="rId22"/>
    <p:sldId id="287" r:id="rId23"/>
    <p:sldId id="290" r:id="rId24"/>
    <p:sldId id="322" r:id="rId25"/>
    <p:sldId id="323" r:id="rId26"/>
    <p:sldId id="321" r:id="rId27"/>
    <p:sldId id="320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324" r:id="rId36"/>
    <p:sldId id="297" r:id="rId37"/>
    <p:sldId id="302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F471-CE7B-4B41-979C-9061774AA80D}" type="datetimeFigureOut">
              <a:rPr lang="en-US" smtClean="0"/>
              <a:t>18/1/17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Implantation and Placenta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23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Describe the stages between </a:t>
            </a:r>
            <a:r>
              <a:rPr lang="en-US" dirty="0" err="1" smtClean="0"/>
              <a:t>fertilisation</a:t>
            </a:r>
            <a:r>
              <a:rPr lang="en-US" dirty="0" smtClean="0"/>
              <a:t> and implantation</a:t>
            </a:r>
          </a:p>
          <a:p>
            <a:r>
              <a:rPr lang="en-US" dirty="0" smtClean="0"/>
              <a:t>Describe the role of </a:t>
            </a:r>
            <a:r>
              <a:rPr lang="en-US" dirty="0" err="1" smtClean="0"/>
              <a:t>hCG</a:t>
            </a:r>
            <a:endParaRPr lang="en-US" dirty="0" smtClean="0"/>
          </a:p>
          <a:p>
            <a:r>
              <a:rPr lang="en-US" dirty="0" smtClean="0"/>
              <a:t>Outline the structure and function of the placenta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2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8.5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2866"/>
            <a:ext cx="8729185" cy="3699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0400" y="6316133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8.5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674856" cy="3088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3067" y="6434667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8.5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7783"/>
            <a:ext cx="8348323" cy="3782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800" y="6333067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1-18 at 8.53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51" b="-945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76800" y="6451600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8.5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866"/>
            <a:ext cx="10459092" cy="414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0" y="6350000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9.1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19" y="890554"/>
            <a:ext cx="4364888" cy="3748521"/>
          </a:xfrm>
          <a:prstGeom prst="rect">
            <a:avLst/>
          </a:prstGeom>
        </p:spPr>
      </p:pic>
      <p:pic>
        <p:nvPicPr>
          <p:cNvPr id="5" name="Picture 4" descr="Screen Shot 2017-01-18 at 9.13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5945"/>
            <a:ext cx="9144000" cy="7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1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9.1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37"/>
            <a:ext cx="9139358" cy="37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6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cent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6" y="360163"/>
            <a:ext cx="6532020" cy="64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The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978" y="1818217"/>
            <a:ext cx="55245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Allows the fetus to remain in the uterus for longer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Body surface area to volume ratio becomes smaller as the fetus grows (hard to absorb nutrients)</a:t>
            </a:r>
            <a:endParaRPr lang="en-US" dirty="0"/>
          </a:p>
        </p:txBody>
      </p:sp>
      <p:pic>
        <p:nvPicPr>
          <p:cNvPr id="5" name="Picture 4" descr="2000px-Placent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444750"/>
            <a:ext cx="313960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The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978" y="2038350"/>
            <a:ext cx="5524500" cy="44862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Made of fetal and maternal tissues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contact with maternal tissues in the uterus </a:t>
            </a:r>
            <a:r>
              <a:rPr lang="en-US" dirty="0" smtClean="0"/>
              <a:t>wall (endometrium)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Amniotic sac also develops from fetal tissues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Contains amniotic fluid which protects and supports the fetus</a:t>
            </a:r>
            <a:endParaRPr lang="en-US" dirty="0"/>
          </a:p>
        </p:txBody>
      </p:sp>
      <p:pic>
        <p:nvPicPr>
          <p:cNvPr id="5" name="Picture 4" descr="2000px-Placent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444750"/>
            <a:ext cx="313960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0" y="274638"/>
            <a:ext cx="5634273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Implantation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1677845"/>
            <a:ext cx="9020521" cy="5180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After fertilisation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Ovum divides to form a 2 cell embryo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After 48 hours it becomes a 4 cell embryo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Following this there are unequal divisions and migration of cells giving the embryo the shape of a hollow ball: </a:t>
            </a:r>
            <a:r>
              <a:rPr lang="en-US" b="1" dirty="0" smtClean="0"/>
              <a:t>blastocyst</a:t>
            </a:r>
            <a:endParaRPr lang="en-US" dirty="0"/>
          </a:p>
        </p:txBody>
      </p:sp>
      <p:pic>
        <p:nvPicPr>
          <p:cNvPr id="4" name="Picture 3" descr="hatched-blastocy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641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0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219" r="-38219"/>
          <a:stretch>
            <a:fillRect/>
          </a:stretch>
        </p:blipFill>
        <p:spPr>
          <a:xfrm>
            <a:off x="-1177808" y="274638"/>
            <a:ext cx="10835748" cy="5959244"/>
          </a:xfrm>
        </p:spPr>
      </p:pic>
    </p:spTree>
    <p:extLst>
      <p:ext uri="{BB962C8B-B14F-4D97-AF65-F5344CB8AC3E}">
        <p14:creationId xmlns:p14="http://schemas.microsoft.com/office/powerpoint/2010/main" val="367854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28" r="-10028"/>
          <a:stretch>
            <a:fillRect/>
          </a:stretch>
        </p:blipFill>
        <p:spPr>
          <a:xfrm>
            <a:off x="-915040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3072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49" y="274638"/>
            <a:ext cx="4713523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The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417638"/>
            <a:ext cx="8937625" cy="51069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placenta contains many finger</a:t>
            </a:r>
            <a:r>
              <a:rPr lang="en-US" dirty="0" smtClean="0"/>
              <a:t>-like placental villi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Increase in number during pregnancy to help supply growing demands of the fetus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Maternal blood flows in the inter-villous spaces around the villi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Fetal blood circulates in capillaries close to the surface of the villus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 small distance between fetal and maternal blood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Placental barrier </a:t>
            </a:r>
            <a:r>
              <a:rPr lang="en-US" dirty="0" smtClean="0"/>
              <a:t>separates maternal and fetal </a:t>
            </a:r>
            <a:r>
              <a:rPr lang="en-US" dirty="0" smtClean="0"/>
              <a:t>blood (5μm)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Selectively permeable </a:t>
            </a:r>
            <a:r>
              <a:rPr lang="en-US" dirty="0" smtClean="0"/>
              <a:t>to allow some substances to pass through</a:t>
            </a:r>
            <a:endParaRPr lang="en-US" b="1" dirty="0"/>
          </a:p>
        </p:txBody>
      </p:sp>
      <p:pic>
        <p:nvPicPr>
          <p:cNvPr id="4" name="Picture 3" descr="placent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-24474"/>
            <a:ext cx="2126584" cy="21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4" y="274638"/>
            <a:ext cx="4713523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The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417638"/>
            <a:ext cx="4460875" cy="51069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From </a:t>
            </a:r>
            <a:r>
              <a:rPr lang="en-US" b="1" dirty="0" smtClean="0"/>
              <a:t>maternal blood </a:t>
            </a:r>
            <a:r>
              <a:rPr lang="en-US" b="1" dirty="0" smtClean="0"/>
              <a:t>to fetal </a:t>
            </a:r>
            <a:r>
              <a:rPr lang="en-US" b="1" dirty="0" smtClean="0"/>
              <a:t>blood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Glucose</a:t>
            </a:r>
          </a:p>
          <a:p>
            <a:pPr marL="0" indent="0" algn="ctr">
              <a:buNone/>
            </a:pPr>
            <a:r>
              <a:rPr lang="en-US" dirty="0" smtClean="0"/>
              <a:t>Oxygen</a:t>
            </a:r>
          </a:p>
          <a:p>
            <a:pPr marL="0" indent="0" algn="ctr">
              <a:buNone/>
            </a:pPr>
            <a:r>
              <a:rPr lang="en-US" dirty="0" smtClean="0"/>
              <a:t>Antibodies</a:t>
            </a:r>
          </a:p>
          <a:p>
            <a:pPr marL="0" indent="0" algn="ctr">
              <a:buNone/>
            </a:pPr>
            <a:r>
              <a:rPr lang="en-US" dirty="0" smtClean="0"/>
              <a:t>Water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From fetal to maternal </a:t>
            </a:r>
          </a:p>
          <a:p>
            <a:pPr marL="0" indent="0" algn="ctr">
              <a:buNone/>
            </a:pPr>
            <a:r>
              <a:rPr lang="en-US" dirty="0" smtClean="0"/>
              <a:t>Carbon dioxide</a:t>
            </a:r>
          </a:p>
          <a:p>
            <a:pPr marL="0" indent="0" algn="ctr">
              <a:buNone/>
            </a:pPr>
            <a:r>
              <a:rPr lang="en-US" dirty="0" smtClean="0"/>
              <a:t>Urea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placent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2229776"/>
            <a:ext cx="3770647" cy="37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6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9" y="744562"/>
            <a:ext cx="88011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3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175" y="2559220"/>
            <a:ext cx="227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Inter-villous space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6236" y="376660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 artery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4290" y="3766608"/>
            <a:ext cx="168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 vein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0022" y="3080444"/>
            <a:ext cx="298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Placental/chorionic villus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8223" y="500754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Fetal artery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7830" y="3581942"/>
            <a:ext cx="124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Fetal vein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26489" y="4973995"/>
            <a:ext cx="179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Umbilical cord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7195" y="3483325"/>
            <a:ext cx="190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7863" y="3241035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urea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83499" y="4135940"/>
            <a:ext cx="7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91895" y="4584166"/>
            <a:ext cx="135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5144" y="5036743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69722" y="4135940"/>
            <a:ext cx="10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3725" y="3970997"/>
            <a:ext cx="117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26489" y="4505272"/>
            <a:ext cx="110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83197" y="4574691"/>
            <a:ext cx="23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65604" y="2540270"/>
            <a:ext cx="15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44" y="5109739"/>
            <a:ext cx="8229600" cy="10164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Water                                           Water                          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0" b="8463"/>
          <a:stretch/>
        </p:blipFill>
        <p:spPr bwMode="auto">
          <a:xfrm>
            <a:off x="346489" y="285114"/>
            <a:ext cx="8470874" cy="4722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324" y="2306682"/>
            <a:ext cx="3576580" cy="32702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88089" y="2306682"/>
            <a:ext cx="3576580" cy="32702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9.1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" y="2787826"/>
            <a:ext cx="9139358" cy="3723442"/>
          </a:xfrm>
          <a:prstGeom prst="rect">
            <a:avLst/>
          </a:prstGeom>
        </p:spPr>
      </p:pic>
      <p:pic>
        <p:nvPicPr>
          <p:cNvPr id="5" name="Picture 4" descr="Screen Shot 2017-01-18 at 9.13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799"/>
            <a:ext cx="9144000" cy="7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978" y="1417638"/>
            <a:ext cx="5798022" cy="51069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Before week 9: What secreted estrogen and progesterone?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Week </a:t>
            </a:r>
            <a:r>
              <a:rPr lang="en-US" dirty="0" smtClean="0"/>
              <a:t>9: Placenta starts to secrete estrogen and progesterone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Corpus luteum no longer needed so starts to degenerate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Danger of miscarriage if this switch over fails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Progesterone </a:t>
            </a:r>
            <a:r>
              <a:rPr lang="en-US" b="1" u="sng" dirty="0" smtClean="0"/>
              <a:t>inhibits </a:t>
            </a:r>
          </a:p>
          <a:p>
            <a:pPr algn="ctr">
              <a:buFontTx/>
              <a:buChar char="-"/>
            </a:pPr>
            <a:r>
              <a:rPr lang="en-US" dirty="0" smtClean="0"/>
              <a:t>Oxytocin </a:t>
            </a:r>
            <a:r>
              <a:rPr lang="en-US" dirty="0" smtClean="0"/>
              <a:t>secretions by pituitary gland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Muscle contractions in uterine wall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2000px-Placent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444750"/>
            <a:ext cx="313960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9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Parturition – ‘childbirth’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1417638"/>
            <a:ext cx="5524500" cy="5106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At the end of the pregnancy the fetus produces hormones to stop the placenta secreting progesterone.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Oxytocin is then secreted</a:t>
            </a:r>
            <a:endParaRPr lang="en-US" dirty="0"/>
          </a:p>
        </p:txBody>
      </p:sp>
      <p:pic>
        <p:nvPicPr>
          <p:cNvPr id="4" name="Picture 3" descr="stages_of_lab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7" y="1417638"/>
            <a:ext cx="2594586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920" r="-31920"/>
          <a:stretch>
            <a:fillRect/>
          </a:stretch>
        </p:blipFill>
        <p:spPr>
          <a:xfrm>
            <a:off x="-1134534" y="274638"/>
            <a:ext cx="11508737" cy="6329362"/>
          </a:xfrm>
        </p:spPr>
      </p:pic>
    </p:spTree>
    <p:extLst>
      <p:ext uri="{BB962C8B-B14F-4D97-AF65-F5344CB8AC3E}">
        <p14:creationId xmlns:p14="http://schemas.microsoft.com/office/powerpoint/2010/main" val="40388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2038350"/>
            <a:ext cx="8937625" cy="44862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Oxytocin stimulates contractions of the muscle fibres in the </a:t>
            </a:r>
            <a:r>
              <a:rPr lang="en-US" dirty="0" smtClean="0"/>
              <a:t>outer uterus wall (myometrium).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Contractions detected by stretch receptors.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causes more oxytocin to be secreted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Which means more contractions (frequent and vigorous)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Which means more oxytocin secretions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4678023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8" y="2133600"/>
            <a:ext cx="7470600" cy="3735300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618" y="2038350"/>
            <a:ext cx="4316382" cy="44862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Muscles in the cervix relax and start to dilate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Uterine contraction causes the amniotic sac to burst letting the amniotic fluid leak out (water breaking)</a:t>
            </a:r>
            <a:endParaRPr lang="en-US" dirty="0"/>
          </a:p>
        </p:txBody>
      </p:sp>
      <p:pic>
        <p:nvPicPr>
          <p:cNvPr id="4" name="Picture 3" descr="4531810cf4b328646cd2af52fa9112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624"/>
            <a:ext cx="4827618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8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0" y="1487488"/>
            <a:ext cx="4826000" cy="4486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Hours of uterine contractions later the baby is finally pushed out of the cervix and vagina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Umbilical cord is broken and the baby takes its first breath – being independent from its mother.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614"/>
            <a:ext cx="4299506" cy="46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81497"/>
            <a:ext cx="8348898" cy="1856853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Create a </a:t>
            </a:r>
            <a:r>
              <a:rPr lang="en-US" dirty="0" smtClean="0"/>
              <a:t>flow diagram to </a:t>
            </a:r>
            <a:r>
              <a:rPr lang="en-US" dirty="0"/>
              <a:t>describe what happens during parturition.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2371725"/>
            <a:ext cx="8937625" cy="4486275"/>
          </a:xfrm>
        </p:spPr>
        <p:txBody>
          <a:bodyPr numCol="2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Frequent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Amniotic </a:t>
            </a:r>
            <a:r>
              <a:rPr lang="en-US" dirty="0" smtClean="0"/>
              <a:t>fluid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Oxytocin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Secretion </a:t>
            </a:r>
          </a:p>
          <a:p>
            <a:pPr marL="0" indent="0" algn="ctr">
              <a:buNone/>
            </a:pPr>
            <a:r>
              <a:rPr lang="en-US" dirty="0" smtClean="0"/>
              <a:t>Cervix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Amniotic </a:t>
            </a:r>
            <a:r>
              <a:rPr lang="en-US" dirty="0" smtClean="0"/>
              <a:t>sac</a:t>
            </a:r>
          </a:p>
          <a:p>
            <a:pPr marL="0" indent="0" algn="ctr">
              <a:buNone/>
            </a:pPr>
            <a:r>
              <a:rPr lang="en-US" dirty="0" smtClean="0"/>
              <a:t>Vagina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Umbilical cord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Independence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Dilate</a:t>
            </a:r>
          </a:p>
          <a:p>
            <a:pPr marL="0" indent="0" algn="ctr">
              <a:buNone/>
            </a:pPr>
            <a:r>
              <a:rPr lang="en-US" dirty="0"/>
              <a:t>Progesterone</a:t>
            </a:r>
          </a:p>
          <a:p>
            <a:pPr marL="0" indent="0" algn="ctr">
              <a:buNone/>
            </a:pPr>
            <a:r>
              <a:rPr lang="en-US" dirty="0"/>
              <a:t>Contractions</a:t>
            </a:r>
          </a:p>
          <a:p>
            <a:pPr marL="0" indent="0" algn="ctr">
              <a:buNone/>
            </a:pPr>
            <a:r>
              <a:rPr lang="en-US" dirty="0"/>
              <a:t>Positive </a:t>
            </a:r>
            <a:r>
              <a:rPr lang="en-US" dirty="0" smtClean="0"/>
              <a:t>feedback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Uterus </a:t>
            </a:r>
            <a:r>
              <a:rPr lang="en-US" dirty="0" smtClean="0"/>
              <a:t>wall</a:t>
            </a:r>
          </a:p>
          <a:p>
            <a:pPr marL="0" indent="0" algn="ctr">
              <a:buNone/>
            </a:pPr>
            <a:r>
              <a:rPr lang="en-US" dirty="0"/>
              <a:t>Vigorous</a:t>
            </a:r>
          </a:p>
          <a:p>
            <a:pPr marL="0" indent="0" algn="ctr">
              <a:buNone/>
            </a:pPr>
            <a:r>
              <a:rPr lang="en-US" dirty="0"/>
              <a:t>Relaxation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 page 509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1-19 at 7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717"/>
            <a:ext cx="9408194" cy="26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Gestation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47" y="2038350"/>
            <a:ext cx="8937625" cy="4486275"/>
          </a:xfrm>
        </p:spPr>
        <p:txBody>
          <a:bodyPr numCol="1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Mammals have different growth and development strategies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 smtClean="0"/>
              <a:t>Altricial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 smtClean="0"/>
              <a:t>Precocial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are they?</a:t>
            </a:r>
          </a:p>
          <a:p>
            <a:pPr marL="0" indent="0" algn="ctr">
              <a:buNone/>
            </a:pPr>
            <a:r>
              <a:rPr lang="en-US" dirty="0" smtClean="0"/>
              <a:t>What size are the animals usually?</a:t>
            </a:r>
          </a:p>
          <a:p>
            <a:pPr marL="0" indent="0" algn="ctr">
              <a:buNone/>
            </a:pPr>
            <a:r>
              <a:rPr lang="en-US" dirty="0" smtClean="0"/>
              <a:t>Do they have a longer or shorter gestation time?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Give an example of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0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/>
            <a:r>
              <a:rPr lang="en-US" dirty="0" err="1" smtClean="0"/>
              <a:t>Altricial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421155"/>
            <a:ext cx="8937625" cy="4486275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Helpless </a:t>
            </a:r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ncompletely developed offspring</a:t>
            </a:r>
          </a:p>
          <a:p>
            <a:pPr marL="0" indent="0" algn="ctr">
              <a:buNone/>
            </a:pPr>
            <a:r>
              <a:rPr lang="en-US" dirty="0" smtClean="0"/>
              <a:t>Relatively immobile </a:t>
            </a:r>
          </a:p>
          <a:p>
            <a:pPr marL="0" indent="0" algn="ctr">
              <a:buNone/>
            </a:pPr>
            <a:r>
              <a:rPr lang="en-US" dirty="0" smtClean="0"/>
              <a:t>No hair</a:t>
            </a:r>
          </a:p>
          <a:p>
            <a:pPr marL="0" indent="0" algn="ctr">
              <a:buNone/>
            </a:pPr>
            <a:r>
              <a:rPr lang="en-US" dirty="0" smtClean="0"/>
              <a:t>Cannot obtain food themselves</a:t>
            </a:r>
            <a:endParaRPr lang="en-US" dirty="0"/>
          </a:p>
        </p:txBody>
      </p:sp>
      <p:pic>
        <p:nvPicPr>
          <p:cNvPr id="4" name="Picture 3" descr="5470151231_bc61034df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9" y="4421554"/>
            <a:ext cx="2753517" cy="2436445"/>
          </a:xfrm>
          <a:prstGeom prst="rect">
            <a:avLst/>
          </a:prstGeom>
        </p:spPr>
      </p:pic>
      <p:pic>
        <p:nvPicPr>
          <p:cNvPr id="5" name="Picture 4" descr="800px-PetitR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33" y="4421554"/>
            <a:ext cx="3620177" cy="24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529" y="274638"/>
            <a:ext cx="2632871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/>
            <a:r>
              <a:rPr lang="en-US" dirty="0" err="1" smtClean="0"/>
              <a:t>Precocial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2038350"/>
            <a:ext cx="8937625" cy="4486275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Open eyes</a:t>
            </a:r>
          </a:p>
          <a:p>
            <a:pPr marL="0" indent="0" algn="ctr">
              <a:buNone/>
            </a:pPr>
            <a:r>
              <a:rPr lang="en-US" dirty="0" smtClean="0"/>
              <a:t>Hair</a:t>
            </a:r>
          </a:p>
          <a:p>
            <a:pPr marL="0" indent="0" algn="ctr">
              <a:buNone/>
            </a:pPr>
            <a:r>
              <a:rPr lang="en-US" dirty="0" smtClean="0"/>
              <a:t>Immediately mobile</a:t>
            </a:r>
          </a:p>
          <a:p>
            <a:pPr marL="0" indent="0" algn="ctr">
              <a:buNone/>
            </a:pPr>
            <a:r>
              <a:rPr lang="en-US" dirty="0" smtClean="0"/>
              <a:t>Able to defend for themselves somewhat</a:t>
            </a:r>
          </a:p>
          <a:p>
            <a:pPr marL="0" indent="0" algn="ctr">
              <a:buNone/>
            </a:pPr>
            <a:r>
              <a:rPr lang="en-US" dirty="0" smtClean="0"/>
              <a:t>Larger mammals</a:t>
            </a:r>
          </a:p>
          <a:p>
            <a:pPr marL="0" indent="0" algn="ctr">
              <a:buNone/>
            </a:pPr>
            <a:r>
              <a:rPr lang="en-US" dirty="0" smtClean="0"/>
              <a:t>Longer gestation period</a:t>
            </a:r>
            <a:endParaRPr lang="en-US" dirty="0"/>
          </a:p>
        </p:txBody>
      </p:sp>
      <p:pic>
        <p:nvPicPr>
          <p:cNvPr id="4" name="Picture 3" descr="antel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47638"/>
            <a:ext cx="3022600" cy="2540000"/>
          </a:xfrm>
          <a:prstGeom prst="rect">
            <a:avLst/>
          </a:prstGeom>
        </p:spPr>
      </p:pic>
      <p:pic>
        <p:nvPicPr>
          <p:cNvPr id="5" name="Picture 4" descr="rs_600x600-130812113655-600.furseal.cm.812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2618" cy="32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74" y="274638"/>
            <a:ext cx="5066744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What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897" y="1824157"/>
            <a:ext cx="3804103" cy="4486275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Open eyes</a:t>
            </a:r>
          </a:p>
          <a:p>
            <a:pPr marL="0" indent="0" algn="ctr">
              <a:buNone/>
            </a:pPr>
            <a:r>
              <a:rPr lang="en-US" dirty="0" smtClean="0"/>
              <a:t>Some hair</a:t>
            </a:r>
          </a:p>
          <a:p>
            <a:pPr marL="0" indent="0" algn="ctr">
              <a:buNone/>
            </a:pPr>
            <a:r>
              <a:rPr lang="en-US" dirty="0" smtClean="0"/>
              <a:t>Not mobile</a:t>
            </a:r>
          </a:p>
          <a:p>
            <a:pPr marL="0" indent="0" algn="ctr">
              <a:buNone/>
            </a:pPr>
            <a:r>
              <a:rPr lang="en-US" dirty="0" smtClean="0"/>
              <a:t>Can’t defend for ourselves</a:t>
            </a:r>
          </a:p>
          <a:p>
            <a:pPr marL="0" indent="0" algn="ctr">
              <a:buNone/>
            </a:pPr>
            <a:r>
              <a:rPr lang="en-US" dirty="0" smtClean="0"/>
              <a:t>Cannot obtain food for ourselves</a:t>
            </a:r>
            <a:endParaRPr lang="en-US" dirty="0"/>
          </a:p>
        </p:txBody>
      </p:sp>
      <p:pic>
        <p:nvPicPr>
          <p:cNvPr id="6" name="Picture 5" descr="file_174611_0_newborn_baby_refle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031"/>
            <a:ext cx="5028168" cy="37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274638"/>
            <a:ext cx="7603067" cy="4563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245" y="5825067"/>
            <a:ext cx="9066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pages 507/508</a:t>
            </a:r>
          </a:p>
          <a:p>
            <a:endParaRPr lang="en-US" dirty="0"/>
          </a:p>
          <a:p>
            <a:r>
              <a:rPr lang="en-US" dirty="0" smtClean="0"/>
              <a:t>Annotate your diagram to describe the events from </a:t>
            </a:r>
            <a:r>
              <a:rPr lang="en-US" dirty="0" err="1" smtClean="0"/>
              <a:t>fertilisation</a:t>
            </a:r>
            <a:r>
              <a:rPr lang="en-US" dirty="0" smtClean="0"/>
              <a:t> to implantation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74" y="274638"/>
            <a:ext cx="5066744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897" y="1824157"/>
            <a:ext cx="3804103" cy="4486275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Open eyes</a:t>
            </a:r>
          </a:p>
          <a:p>
            <a:pPr marL="0" indent="0" algn="ctr">
              <a:buNone/>
            </a:pPr>
            <a:r>
              <a:rPr lang="en-US" dirty="0" smtClean="0"/>
              <a:t>Some hair</a:t>
            </a:r>
          </a:p>
          <a:p>
            <a:pPr marL="0" indent="0" algn="ctr">
              <a:buNone/>
            </a:pPr>
            <a:r>
              <a:rPr lang="en-US" dirty="0" smtClean="0"/>
              <a:t>Not mobile</a:t>
            </a:r>
          </a:p>
          <a:p>
            <a:pPr marL="0" indent="0" algn="ctr">
              <a:buNone/>
            </a:pPr>
            <a:r>
              <a:rPr lang="en-US" dirty="0" smtClean="0"/>
              <a:t>Can’t defend for ourselves</a:t>
            </a:r>
          </a:p>
          <a:p>
            <a:pPr marL="0" indent="0" algn="ctr">
              <a:buNone/>
            </a:pPr>
            <a:r>
              <a:rPr lang="en-US" dirty="0" smtClean="0"/>
              <a:t>Cannot obtain food for ourselves</a:t>
            </a:r>
            <a:endParaRPr lang="en-US" dirty="0"/>
          </a:p>
        </p:txBody>
      </p:sp>
      <p:pic>
        <p:nvPicPr>
          <p:cNvPr id="6" name="Picture 5" descr="file_174611_0_newborn_baby_refle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031"/>
            <a:ext cx="5028168" cy="37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0" y="274638"/>
            <a:ext cx="5031023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Implantation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371725"/>
            <a:ext cx="9020521" cy="4486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At 7 days old the blastocyst reaches the uterus from the oviduct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pelludica</a:t>
            </a:r>
            <a:r>
              <a:rPr lang="en-US" dirty="0" smtClean="0"/>
              <a:t> breaks down.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blastocyst has used up the reserves of the egg cell and needs an external supply of food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Sinks into the uterus lining: </a:t>
            </a:r>
            <a:r>
              <a:rPr lang="en-US" b="1" dirty="0" smtClean="0"/>
              <a:t>Implantation</a:t>
            </a:r>
            <a:endParaRPr lang="en-US" dirty="0"/>
          </a:p>
        </p:txBody>
      </p:sp>
      <p:pic>
        <p:nvPicPr>
          <p:cNvPr id="5" name="Picture 4" descr="implantation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9" y="52388"/>
            <a:ext cx="2971964" cy="23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5" y="274638"/>
            <a:ext cx="520564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Implantation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2371725"/>
            <a:ext cx="9020521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Outer layer of the blastocyst develops finger-like projections allowing the blastocyst to penetrate the uterus lining.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Exchange of materials from mother’s blood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At 8 weeks it forms bone tissue and is called a </a:t>
            </a:r>
            <a:r>
              <a:rPr lang="en-US" b="1" dirty="0" smtClean="0"/>
              <a:t>fetus</a:t>
            </a:r>
            <a:endParaRPr lang="en-US" dirty="0"/>
          </a:p>
        </p:txBody>
      </p:sp>
      <p:pic>
        <p:nvPicPr>
          <p:cNvPr id="5" name="Picture 4" descr="implantation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9" y="52388"/>
            <a:ext cx="2971964" cy="23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34889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Role of </a:t>
            </a:r>
            <a:r>
              <a:rPr lang="en-US" dirty="0" err="1" smtClean="0"/>
              <a:t>hCG</a:t>
            </a:r>
            <a:r>
              <a:rPr lang="en-US" dirty="0" smtClean="0"/>
              <a:t>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25" y="1417638"/>
            <a:ext cx="5794375" cy="51069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Produced early in the pregnancy by the embryo/placenta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timulates the </a:t>
            </a:r>
            <a:r>
              <a:rPr lang="en-US" b="1" dirty="0" smtClean="0"/>
              <a:t>corpus luteum </a:t>
            </a:r>
            <a:r>
              <a:rPr lang="en-US" dirty="0" smtClean="0"/>
              <a:t>in the ovary to continue secreting progesterone and estrogen. It prevents the corpus </a:t>
            </a:r>
            <a:r>
              <a:rPr lang="en-US" dirty="0" err="1" smtClean="0"/>
              <a:t>luteum</a:t>
            </a:r>
            <a:r>
              <a:rPr lang="en-US" dirty="0"/>
              <a:t> </a:t>
            </a:r>
            <a:r>
              <a:rPr lang="en-US" dirty="0" smtClean="0"/>
              <a:t>from degenerating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ensures the continued development of the uterus wall, which supplies the embryo with everything it needs.</a:t>
            </a:r>
            <a:endParaRPr lang="en-US" dirty="0"/>
          </a:p>
        </p:txBody>
      </p:sp>
      <p:pic>
        <p:nvPicPr>
          <p:cNvPr id="4" name="Picture 3" descr="Symptoms-Of-Implantation-Blee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0"/>
            <a:ext cx="3460750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683" r="-13683"/>
          <a:stretch>
            <a:fillRect/>
          </a:stretch>
        </p:blipFill>
        <p:spPr>
          <a:xfrm>
            <a:off x="-914401" y="274638"/>
            <a:ext cx="10923727" cy="6007629"/>
          </a:xfrm>
        </p:spPr>
      </p:pic>
    </p:spTree>
    <p:extLst>
      <p:ext uri="{BB962C8B-B14F-4D97-AF65-F5344CB8AC3E}">
        <p14:creationId xmlns:p14="http://schemas.microsoft.com/office/powerpoint/2010/main" val="254654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8 at 8.52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6367"/>
            <a:ext cx="8040071" cy="356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2533" y="6350000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737</Words>
  <Application>Microsoft Macintosh PowerPoint</Application>
  <PresentationFormat>On-screen Show (4:3)</PresentationFormat>
  <Paragraphs>191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Implantation and Placenta</vt:lpstr>
      <vt:lpstr>Implantation </vt:lpstr>
      <vt:lpstr>PowerPoint Presentation</vt:lpstr>
      <vt:lpstr>PowerPoint Presentation</vt:lpstr>
      <vt:lpstr>Implantation </vt:lpstr>
      <vt:lpstr>Implantation </vt:lpstr>
      <vt:lpstr>Role of hCG hormone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placenta</vt:lpstr>
      <vt:lpstr>The placenta</vt:lpstr>
      <vt:lpstr>PowerPoint Presentation</vt:lpstr>
      <vt:lpstr>PowerPoint Presentation</vt:lpstr>
      <vt:lpstr>The placenta</vt:lpstr>
      <vt:lpstr>The placenta</vt:lpstr>
      <vt:lpstr>PowerPoint Presentation</vt:lpstr>
      <vt:lpstr>PowerPoint Presentation</vt:lpstr>
      <vt:lpstr>PowerPoint Presentation</vt:lpstr>
      <vt:lpstr>PowerPoint Presentation</vt:lpstr>
      <vt:lpstr>Hormones</vt:lpstr>
      <vt:lpstr>Parturition – ‘childbirth’</vt:lpstr>
      <vt:lpstr>Parturition</vt:lpstr>
      <vt:lpstr>Positive feedback</vt:lpstr>
      <vt:lpstr>Parturition</vt:lpstr>
      <vt:lpstr>Parturition</vt:lpstr>
      <vt:lpstr>Create a flow diagram to describe what happens during parturition.</vt:lpstr>
      <vt:lpstr>Data Q page 509</vt:lpstr>
      <vt:lpstr>Gestation times</vt:lpstr>
      <vt:lpstr>Altricial</vt:lpstr>
      <vt:lpstr>Precocial</vt:lpstr>
      <vt:lpstr>What are we?</vt:lpstr>
      <vt:lpstr>Intermediate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11.4 Sexual Reproduction</dc:title>
  <dc:creator>Jennifer</dc:creator>
  <cp:lastModifiedBy>Thomas Kitwood</cp:lastModifiedBy>
  <cp:revision>118</cp:revision>
  <dcterms:created xsi:type="dcterms:W3CDTF">2015-10-28T06:22:48Z</dcterms:created>
  <dcterms:modified xsi:type="dcterms:W3CDTF">2017-01-19T02:12:36Z</dcterms:modified>
</cp:coreProperties>
</file>