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2" r:id="rId3"/>
    <p:sldId id="274" r:id="rId4"/>
    <p:sldId id="280" r:id="rId5"/>
    <p:sldId id="282" r:id="rId6"/>
    <p:sldId id="283" r:id="rId7"/>
    <p:sldId id="275" r:id="rId8"/>
    <p:sldId id="276" r:id="rId9"/>
    <p:sldId id="277" r:id="rId10"/>
    <p:sldId id="281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F471-CE7B-4B41-979C-9061774AA80D}" type="datetimeFigureOut">
              <a:rPr lang="en-US" smtClean="0"/>
              <a:t>17/1/17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fO4UWj01Gx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4402" r="-24402"/>
          <a:stretch>
            <a:fillRect/>
          </a:stretch>
        </p:blipFill>
        <p:spPr>
          <a:xfrm>
            <a:off x="-924343" y="651405"/>
            <a:ext cx="11047590" cy="6075749"/>
          </a:xfrm>
        </p:spPr>
      </p:pic>
      <p:sp>
        <p:nvSpPr>
          <p:cNvPr id="4" name="Rectangle 3"/>
          <p:cNvSpPr/>
          <p:nvPr/>
        </p:nvSpPr>
        <p:spPr>
          <a:xfrm>
            <a:off x="457200" y="28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Ferilisation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0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7 at 1.2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79"/>
            <a:ext cx="8686800" cy="568944"/>
          </a:xfrm>
          <a:prstGeom prst="rect">
            <a:avLst/>
          </a:prstGeom>
        </p:spPr>
      </p:pic>
      <p:pic>
        <p:nvPicPr>
          <p:cNvPr id="5" name="Picture 4" descr="Screen Shot 2017-01-17 at 1.2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105"/>
            <a:ext cx="9318446" cy="29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9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8073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Types of fertilisation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1677845"/>
            <a:ext cx="9020521" cy="51801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Internal</a:t>
            </a:r>
          </a:p>
          <a:p>
            <a:pPr marL="0" indent="0" algn="ctr">
              <a:buNone/>
            </a:pPr>
            <a:r>
              <a:rPr lang="en-US" dirty="0" smtClean="0"/>
              <a:t>Terrestrial animals</a:t>
            </a:r>
          </a:p>
          <a:p>
            <a:pPr marL="0" indent="0" algn="ctr">
              <a:buNone/>
            </a:pPr>
            <a:r>
              <a:rPr lang="en-US" dirty="0" smtClean="0"/>
              <a:t>Gametes otherwise at risk of drying out</a:t>
            </a:r>
          </a:p>
          <a:p>
            <a:pPr marL="0" indent="0" algn="ctr">
              <a:buNone/>
            </a:pPr>
            <a:r>
              <a:rPr lang="en-US" dirty="0" smtClean="0"/>
              <a:t>Ensures gametes are in close proximity to each other</a:t>
            </a:r>
          </a:p>
          <a:p>
            <a:pPr marL="0" indent="0" algn="ctr">
              <a:buNone/>
            </a:pPr>
            <a:r>
              <a:rPr lang="en-US" dirty="0" smtClean="0"/>
              <a:t>Protection inside female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External </a:t>
            </a:r>
          </a:p>
          <a:p>
            <a:pPr marL="0" indent="0" algn="ctr">
              <a:buNone/>
            </a:pPr>
            <a:r>
              <a:rPr lang="en-US" dirty="0" smtClean="0"/>
              <a:t>Release gametes into water directly</a:t>
            </a:r>
          </a:p>
          <a:p>
            <a:pPr marL="0" indent="0" algn="ctr">
              <a:buNone/>
            </a:pPr>
            <a:r>
              <a:rPr lang="en-US" dirty="0" smtClean="0"/>
              <a:t>Susceptible to predation and environmental conditions </a:t>
            </a:r>
          </a:p>
          <a:p>
            <a:pPr marL="0" indent="0" algn="ctr">
              <a:buNone/>
            </a:pPr>
            <a:r>
              <a:rPr lang="en-US" dirty="0" smtClean="0"/>
              <a:t>(temperature, pH</a:t>
            </a:r>
            <a:r>
              <a:rPr lang="en-US" smtClean="0"/>
              <a:t>, pollution)</a:t>
            </a:r>
            <a:endParaRPr lang="en-US" dirty="0" smtClean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20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46274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Fertilisation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512152"/>
            <a:ext cx="902052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Union of a sperm and egg cell to form a zygote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Sperm membranes have receptors to detect chemicals released by the egg.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allows directional swimming.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Multiple sperm will arrive at the egg at the same time. </a:t>
            </a:r>
          </a:p>
        </p:txBody>
      </p:sp>
      <p:pic>
        <p:nvPicPr>
          <p:cNvPr id="4" name="Picture 3" descr="ddpb0532wee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0" y="184947"/>
            <a:ext cx="2597187" cy="21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46274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Preventing polyspermy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541605"/>
            <a:ext cx="9020521" cy="52578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Acrosome reaction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Penetration of egg membrane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Cortical retraction</a:t>
            </a:r>
          </a:p>
        </p:txBody>
      </p:sp>
      <p:pic>
        <p:nvPicPr>
          <p:cNvPr id="4" name="Picture 3" descr="ddpb0532wee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0" y="0"/>
            <a:ext cx="3005370" cy="2517657"/>
          </a:xfrm>
          <a:prstGeom prst="rect">
            <a:avLst/>
          </a:prstGeom>
        </p:spPr>
      </p:pic>
      <p:pic>
        <p:nvPicPr>
          <p:cNvPr id="5" name="Picture 4" descr="sperm-egg-29531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4365626"/>
            <a:ext cx="5418825" cy="280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829" y="2233081"/>
            <a:ext cx="125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86237" y="1417638"/>
            <a:ext cx="488425" cy="661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9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0496" r="-40496"/>
          <a:stretch>
            <a:fillRect/>
          </a:stretch>
        </p:blipFill>
        <p:spPr>
          <a:xfrm>
            <a:off x="-2347520" y="-241367"/>
            <a:ext cx="13943327" cy="7668293"/>
          </a:xfrm>
        </p:spPr>
      </p:pic>
    </p:spTree>
    <p:extLst>
      <p:ext uri="{BB962C8B-B14F-4D97-AF65-F5344CB8AC3E}">
        <p14:creationId xmlns:p14="http://schemas.microsoft.com/office/powerpoint/2010/main" val="395921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5" r="-10935"/>
          <a:stretch>
            <a:fillRect/>
          </a:stretch>
        </p:blipFill>
        <p:spPr bwMode="auto">
          <a:xfrm>
            <a:off x="-336589" y="274638"/>
            <a:ext cx="10161923" cy="584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22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7 at 1.3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28"/>
            <a:ext cx="9137242" cy="54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1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46274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Acrosome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559903"/>
            <a:ext cx="9020521" cy="42980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 smtClean="0"/>
              <a:t>pellucida</a:t>
            </a:r>
            <a:r>
              <a:rPr lang="en-US" b="1" dirty="0" smtClean="0"/>
              <a:t> </a:t>
            </a:r>
            <a:r>
              <a:rPr lang="en-US" dirty="0" smtClean="0"/>
              <a:t>is a coat </a:t>
            </a:r>
            <a:r>
              <a:rPr lang="en-US" smtClean="0"/>
              <a:t>of glycoproteins </a:t>
            </a:r>
            <a:r>
              <a:rPr lang="en-US" dirty="0" smtClean="0"/>
              <a:t>around the egg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Acrosome </a:t>
            </a:r>
            <a:r>
              <a:rPr lang="en-US" dirty="0" smtClean="0"/>
              <a:t>is a large membrane bound sac of enzymes in the head of the sperm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Sperm binds to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and the contents of the acrosome are released – including enzymes that digest 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endParaRPr lang="en-US" dirty="0" smtClean="0"/>
          </a:p>
        </p:txBody>
      </p:sp>
      <p:pic>
        <p:nvPicPr>
          <p:cNvPr id="4" name="Picture 3" descr="ddpb0532wee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0" y="0"/>
            <a:ext cx="3005370" cy="25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46274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Penetration of the egg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559903"/>
            <a:ext cx="9020521" cy="42980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An area of the membrane on the tip of the sperm is now exposed.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Proteins here that can bind with the egg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First sperm membrane binds with egg membrane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Sperm nucleus enters the egg cell (</a:t>
            </a:r>
            <a:r>
              <a:rPr lang="en-US" dirty="0" err="1" smtClean="0"/>
              <a:t>fertilisation</a:t>
            </a:r>
            <a:r>
              <a:rPr lang="en-US" dirty="0" smtClean="0"/>
              <a:t>).</a:t>
            </a:r>
            <a:endParaRPr lang="en-US" dirty="0" smtClean="0"/>
          </a:p>
        </p:txBody>
      </p:sp>
      <p:pic>
        <p:nvPicPr>
          <p:cNvPr id="4" name="Picture 3" descr="ddpb0532wee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0" y="0"/>
            <a:ext cx="3005370" cy="25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46274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Cortical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559903"/>
            <a:ext cx="9020521" cy="4298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Sperm causes the activation of the egg</a:t>
            </a:r>
          </a:p>
          <a:p>
            <a:pPr marL="0" indent="0" algn="ctr">
              <a:buNone/>
            </a:pPr>
            <a:r>
              <a:rPr lang="en-US" dirty="0" smtClean="0"/>
              <a:t>Affects </a:t>
            </a:r>
            <a:r>
              <a:rPr lang="en-US" b="1" dirty="0" smtClean="0"/>
              <a:t>cortical granules </a:t>
            </a:r>
            <a:r>
              <a:rPr lang="en-US" dirty="0" smtClean="0"/>
              <a:t>first (vesicles located near the egg membrane)</a:t>
            </a:r>
          </a:p>
          <a:p>
            <a:pPr marL="0" indent="0" algn="ctr">
              <a:buNone/>
            </a:pPr>
            <a:r>
              <a:rPr lang="en-US" dirty="0" smtClean="0"/>
              <a:t>Contents released by exocytosis</a:t>
            </a:r>
          </a:p>
          <a:p>
            <a:pPr marL="0" indent="0" algn="ctr">
              <a:buNone/>
            </a:pPr>
            <a:r>
              <a:rPr lang="en-US" dirty="0" smtClean="0"/>
              <a:t>Results in the digestion of binding </a:t>
            </a:r>
            <a:r>
              <a:rPr lang="en-US" dirty="0"/>
              <a:t>p</a:t>
            </a:r>
            <a:r>
              <a:rPr lang="en-US" dirty="0" smtClean="0"/>
              <a:t>roteins so that no further sperm can bind</a:t>
            </a:r>
          </a:p>
          <a:p>
            <a:pPr marL="0" indent="0" algn="ctr">
              <a:buNone/>
            </a:pPr>
            <a:r>
              <a:rPr lang="en-US" dirty="0" smtClean="0"/>
              <a:t>General hardening of 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endParaRPr lang="en-US" dirty="0"/>
          </a:p>
        </p:txBody>
      </p:sp>
      <p:pic>
        <p:nvPicPr>
          <p:cNvPr id="4" name="Picture 3" descr="ddpb0532wee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0" y="0"/>
            <a:ext cx="3005370" cy="25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237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Fertilisation</vt:lpstr>
      <vt:lpstr>Preventing polyspermy</vt:lpstr>
      <vt:lpstr>PowerPoint Presentation</vt:lpstr>
      <vt:lpstr>PowerPoint Presentation</vt:lpstr>
      <vt:lpstr>PowerPoint Presentation</vt:lpstr>
      <vt:lpstr>Acrosome reaction</vt:lpstr>
      <vt:lpstr>Penetration of the egg membrane</vt:lpstr>
      <vt:lpstr>Cortical reaction</vt:lpstr>
      <vt:lpstr>PowerPoint Presentation</vt:lpstr>
      <vt:lpstr>Types of fertilisation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11.4 Sexual Reproduction</dc:title>
  <dc:creator>Jennifer</dc:creator>
  <cp:lastModifiedBy>Thomas Kitwood</cp:lastModifiedBy>
  <cp:revision>103</cp:revision>
  <dcterms:created xsi:type="dcterms:W3CDTF">2015-10-28T06:22:48Z</dcterms:created>
  <dcterms:modified xsi:type="dcterms:W3CDTF">2017-01-17T07:36:21Z</dcterms:modified>
</cp:coreProperties>
</file>