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73" r:id="rId5"/>
    <p:sldId id="261" r:id="rId6"/>
    <p:sldId id="265" r:id="rId7"/>
    <p:sldId id="262" r:id="rId8"/>
    <p:sldId id="263" r:id="rId9"/>
    <p:sldId id="264" r:id="rId10"/>
    <p:sldId id="275" r:id="rId11"/>
    <p:sldId id="276" r:id="rId12"/>
    <p:sldId id="274" r:id="rId13"/>
    <p:sldId id="277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9"/>
    <p:restoredTop sz="93692"/>
  </p:normalViewPr>
  <p:slideViewPr>
    <p:cSldViewPr snapToGrid="0" snapToObjects="1">
      <p:cViewPr varScale="1">
        <p:scale>
          <a:sx n="66" d="100"/>
          <a:sy n="66" d="100"/>
        </p:scale>
        <p:origin x="9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5DA7-0E46-2E40-8C3D-08A304481182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476-5D7D-D847-B21F-A2674E17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4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5DA7-0E46-2E40-8C3D-08A304481182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476-5D7D-D847-B21F-A2674E17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5DA7-0E46-2E40-8C3D-08A304481182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476-5D7D-D847-B21F-A2674E17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0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5DA7-0E46-2E40-8C3D-08A304481182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476-5D7D-D847-B21F-A2674E17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4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5DA7-0E46-2E40-8C3D-08A304481182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476-5D7D-D847-B21F-A2674E17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6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5DA7-0E46-2E40-8C3D-08A304481182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476-5D7D-D847-B21F-A2674E17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5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5DA7-0E46-2E40-8C3D-08A304481182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476-5D7D-D847-B21F-A2674E17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5DA7-0E46-2E40-8C3D-08A304481182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476-5D7D-D847-B21F-A2674E17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5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5DA7-0E46-2E40-8C3D-08A304481182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476-5D7D-D847-B21F-A2674E17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1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5DA7-0E46-2E40-8C3D-08A304481182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476-5D7D-D847-B21F-A2674E17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6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5DA7-0E46-2E40-8C3D-08A304481182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476-5D7D-D847-B21F-A2674E17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65DA7-0E46-2E40-8C3D-08A304481182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E476-5D7D-D847-B21F-A2674E17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4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OfRN0KihO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dZUaNKXbJ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1800" b="1" dirty="0" smtClean="0"/>
              <a:t>10.3 Gene Pools and Speciation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507998"/>
            <a:ext cx="4611077" cy="385230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800" dirty="0" smtClean="0"/>
              <a:t>A gene pool consists of all the genes and their different alleles, present in an interbreeding population</a:t>
            </a:r>
          </a:p>
          <a:p>
            <a:pPr>
              <a:buFontTx/>
              <a:buChar char="-"/>
            </a:pPr>
            <a:r>
              <a:rPr lang="en-US" sz="1800" dirty="0" smtClean="0"/>
              <a:t>Evolution requires that allele frequencies change with time in populations</a:t>
            </a:r>
          </a:p>
          <a:p>
            <a:pPr>
              <a:buFontTx/>
              <a:buChar char="-"/>
            </a:pPr>
            <a:r>
              <a:rPr lang="en-US" sz="1800" dirty="0" smtClean="0"/>
              <a:t>Reproductive isolation of populations can be temporal, behavioral or geographic </a:t>
            </a:r>
          </a:p>
          <a:p>
            <a:pPr>
              <a:buFontTx/>
              <a:buChar char="-"/>
            </a:pPr>
            <a:r>
              <a:rPr lang="en-US" sz="1800" dirty="0" smtClean="0"/>
              <a:t>Speciation due to divergence of isolated populations can be gradual</a:t>
            </a:r>
          </a:p>
          <a:p>
            <a:pPr>
              <a:buFontTx/>
              <a:buChar char="-"/>
            </a:pPr>
            <a:r>
              <a:rPr lang="en-US" sz="1800" dirty="0" smtClean="0"/>
              <a:t>Speciation can occur abruptly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45021"/>
            <a:ext cx="4122615" cy="1414733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800" dirty="0" smtClean="0"/>
              <a:t>Comparison of allele frequencies of geographically isolated populations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2079179"/>
            <a:ext cx="4122615" cy="2281125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Looking for patterns, trends and discrepancies: patterns of chromosome number in some genera can be explained by speciation due to polyploidy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6769" y="4493009"/>
            <a:ext cx="4611077" cy="159246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Applications:</a:t>
            </a:r>
          </a:p>
          <a:p>
            <a:pPr>
              <a:buFontTx/>
              <a:buChar char="-"/>
            </a:pPr>
            <a:r>
              <a:rPr lang="en-US" sz="1800" dirty="0" smtClean="0"/>
              <a:t>Identifying examples of directional, stabilizing and disruptive</a:t>
            </a:r>
          </a:p>
          <a:p>
            <a:pPr>
              <a:buFontTx/>
              <a:buChar char="-"/>
            </a:pPr>
            <a:r>
              <a:rPr lang="en-US" sz="1800" dirty="0" smtClean="0"/>
              <a:t>Speciation in the genus </a:t>
            </a:r>
            <a:r>
              <a:rPr lang="en-US" sz="1800" i="1" dirty="0" smtClean="0"/>
              <a:t>Allium </a:t>
            </a:r>
            <a:r>
              <a:rPr lang="en-US" sz="1800" dirty="0" smtClean="0"/>
              <a:t>by polyploidy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262664" y="52892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Pg</a:t>
            </a:r>
            <a:r>
              <a:rPr lang="en-US" dirty="0" smtClean="0"/>
              <a:t> 456 - 458 Data Questions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6" y="1151810"/>
            <a:ext cx="8986604" cy="4513819"/>
          </a:xfrm>
        </p:spPr>
      </p:pic>
    </p:spTree>
    <p:extLst>
      <p:ext uri="{BB962C8B-B14F-4D97-AF65-F5344CB8AC3E}">
        <p14:creationId xmlns:p14="http://schemas.microsoft.com/office/powerpoint/2010/main" val="18129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6" y="1417638"/>
            <a:ext cx="5417296" cy="15953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3022"/>
            <a:ext cx="9186833" cy="17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057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Speciation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31" y="762742"/>
            <a:ext cx="9039069" cy="28818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Formation of a new species by the splitting of an existing population</a:t>
            </a:r>
          </a:p>
          <a:p>
            <a:r>
              <a:rPr lang="en-US" dirty="0"/>
              <a:t>Barriers to gene flow emerging between </a:t>
            </a:r>
            <a:r>
              <a:rPr lang="en-US" dirty="0" smtClean="0"/>
              <a:t>populations</a:t>
            </a:r>
          </a:p>
          <a:p>
            <a:r>
              <a:rPr lang="en-US" dirty="0" smtClean="0"/>
              <a:t>Speciation is the result of </a:t>
            </a:r>
            <a:r>
              <a:rPr lang="en-US" b="1" dirty="0" smtClean="0">
                <a:solidFill>
                  <a:srgbClr val="00B050"/>
                </a:solidFill>
              </a:rPr>
              <a:t>reproductive isolation </a:t>
            </a:r>
            <a:r>
              <a:rPr lang="en-US" dirty="0" smtClean="0"/>
              <a:t>– Members of the same species no longer mate with each other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454400"/>
            <a:ext cx="73914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Speciation by Reproductive Isolation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486"/>
            <a:ext cx="8229600" cy="381124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might some members of a population become reproductively isolated?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tx2"/>
                </a:solidFill>
              </a:rPr>
              <a:t>Allopatric speciation </a:t>
            </a:r>
            <a:r>
              <a:rPr lang="en-US" dirty="0" smtClean="0">
                <a:solidFill>
                  <a:schemeClr val="tx2"/>
                </a:solidFill>
              </a:rPr>
              <a:t>– geographically separated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B050"/>
                </a:solidFill>
              </a:rPr>
              <a:t>Sympatric speciation </a:t>
            </a:r>
            <a:r>
              <a:rPr lang="en-US" dirty="0" smtClean="0">
                <a:solidFill>
                  <a:srgbClr val="00B050"/>
                </a:solidFill>
              </a:rPr>
              <a:t>– changes in same geographic area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4026" y="4976735"/>
            <a:ext cx="2368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2400" b="1" dirty="0">
                <a:solidFill>
                  <a:srgbClr val="FF0000"/>
                </a:solidFill>
              </a:rPr>
              <a:t>Temporal speciation </a:t>
            </a:r>
            <a:r>
              <a:rPr lang="en-US" sz="2400" dirty="0">
                <a:solidFill>
                  <a:srgbClr val="FF0000"/>
                </a:solidFill>
              </a:rPr>
              <a:t>– Mating times may change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5413" y="4976735"/>
            <a:ext cx="2368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Behavioural </a:t>
            </a:r>
            <a:r>
              <a:rPr lang="en-US" sz="2400" b="1" dirty="0">
                <a:solidFill>
                  <a:srgbClr val="FF0000"/>
                </a:solidFill>
              </a:rPr>
              <a:t>speciation </a:t>
            </a:r>
            <a:r>
              <a:rPr lang="en-US" sz="2400" dirty="0">
                <a:solidFill>
                  <a:srgbClr val="FF0000"/>
                </a:solidFill>
              </a:rPr>
              <a:t>– </a:t>
            </a:r>
            <a:r>
              <a:rPr lang="en-US" sz="2400" dirty="0" smtClean="0">
                <a:solidFill>
                  <a:srgbClr val="FF0000"/>
                </a:solidFill>
              </a:rPr>
              <a:t>Behaviour changes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43213" y="4614863"/>
            <a:ext cx="671512" cy="361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79298" y="4543425"/>
            <a:ext cx="478515" cy="433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59974" y="60504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hlinkClick r:id="rId2"/>
              </a:rPr>
              <a:t>Speciation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Reproductive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Allopatric speciation: </a:t>
            </a:r>
            <a:r>
              <a:rPr lang="en-US" dirty="0" smtClean="0"/>
              <a:t>Geographical separation of populations leading to speciation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Cichlids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Red_Tex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9" y="3914008"/>
            <a:ext cx="3949999" cy="27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Cichlids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 East African lakes:</a:t>
            </a:r>
          </a:p>
          <a:p>
            <a:pPr>
              <a:buFontTx/>
              <a:buChar char="-"/>
            </a:pPr>
            <a:r>
              <a:rPr lang="en-US" dirty="0" smtClean="0"/>
              <a:t>Lake Victoria</a:t>
            </a:r>
          </a:p>
          <a:p>
            <a:pPr>
              <a:buFontTx/>
              <a:buChar char="-"/>
            </a:pPr>
            <a:r>
              <a:rPr lang="en-US" dirty="0" smtClean="0"/>
              <a:t>Lake Tanganyika</a:t>
            </a:r>
          </a:p>
          <a:p>
            <a:pPr>
              <a:buFontTx/>
              <a:buChar char="-"/>
            </a:pPr>
            <a:r>
              <a:rPr lang="en-US" dirty="0" smtClean="0"/>
              <a:t>Lake Malawi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Fluctuations in water levels = isolation of populations that are then subject to different selection pressures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Populations recombined when rainy season comes but they are reproductively isolated</a:t>
            </a:r>
            <a:endParaRPr lang="en-US" dirty="0"/>
          </a:p>
        </p:txBody>
      </p:sp>
      <p:pic>
        <p:nvPicPr>
          <p:cNvPr id="4" name="Picture 3" descr="Red_Tex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95" y="1600200"/>
            <a:ext cx="3108818" cy="21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Reproductive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Sympatric speciation: </a:t>
            </a:r>
            <a:r>
              <a:rPr lang="en-US" dirty="0" smtClean="0"/>
              <a:t>Isolation of gene pools in the </a:t>
            </a:r>
            <a:r>
              <a:rPr lang="en-US" b="1" dirty="0" smtClean="0"/>
              <a:t>same</a:t>
            </a:r>
            <a:r>
              <a:rPr lang="en-US" dirty="0" smtClean="0"/>
              <a:t> geographic area leading to speciation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 smtClean="0"/>
              <a:t>Behaviour changes: differing courtship behaviour – only able to attract members of their own population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Temporal changes: populations may mate/flower in different seasons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Gradualism </a:t>
            </a:r>
            <a:r>
              <a:rPr lang="en-US" dirty="0" err="1" smtClean="0"/>
              <a:t>vs</a:t>
            </a:r>
            <a:r>
              <a:rPr lang="en-US" dirty="0" smtClean="0"/>
              <a:t> Punctuated equilibrium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28350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Gradualism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Species slowly change through a series of continuous intermediate forms </a:t>
            </a:r>
            <a:endParaRPr lang="en-US" dirty="0"/>
          </a:p>
        </p:txBody>
      </p:sp>
      <p:pic>
        <p:nvPicPr>
          <p:cNvPr id="4" name="Picture 3" descr="gradualism_bet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96" y="1600200"/>
            <a:ext cx="6308904" cy="50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Gradualism </a:t>
            </a:r>
            <a:r>
              <a:rPr lang="en-US" dirty="0" err="1" smtClean="0"/>
              <a:t>vs</a:t>
            </a:r>
            <a:r>
              <a:rPr lang="en-US" dirty="0" smtClean="0"/>
              <a:t> Punctuated equilibrium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28350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Punctuated equilibrium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Long periods of relative stability punctuated by periods of rapid evolution</a:t>
            </a:r>
            <a:endParaRPr lang="en-US" dirty="0"/>
          </a:p>
        </p:txBody>
      </p:sp>
      <p:pic>
        <p:nvPicPr>
          <p:cNvPr id="4" name="Picture 3" descr="gradualism_bet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96" y="1600200"/>
            <a:ext cx="6308904" cy="50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72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Evidence?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262" y="1751863"/>
            <a:ext cx="381019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Punctuated equilibrium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‘Gaps’ in fossil </a:t>
            </a:r>
            <a:r>
              <a:rPr lang="en-US" dirty="0" smtClean="0"/>
              <a:t>record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 smtClean="0"/>
              <a:t>Geographic isolation can lead to rapid speciation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865" y="1751863"/>
            <a:ext cx="3306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 smtClean="0"/>
              <a:t>Gradualism</a:t>
            </a:r>
          </a:p>
          <a:p>
            <a:pPr marL="0" indent="0" algn="ctr">
              <a:buFont typeface="Arial"/>
              <a:buNone/>
            </a:pPr>
            <a:endParaRPr lang="en-US" b="1" dirty="0" smtClean="0"/>
          </a:p>
          <a:p>
            <a:pPr marL="0" indent="0" algn="ctr">
              <a:buFont typeface="Arial"/>
              <a:buNone/>
            </a:pPr>
            <a:r>
              <a:rPr lang="en-US" dirty="0" smtClean="0"/>
              <a:t>Fossil record shows many gradually changing forms as species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0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Gene 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591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All genes and their alleles present in an interbreeding </a:t>
            </a:r>
            <a:r>
              <a:rPr lang="en-US" sz="2800" dirty="0" smtClean="0"/>
              <a:t>population</a:t>
            </a:r>
          </a:p>
          <a:p>
            <a:r>
              <a:rPr lang="en-US" sz="2800" dirty="0" smtClean="0"/>
              <a:t>Populations that can interbreed are of the same species</a:t>
            </a:r>
            <a:endParaRPr lang="en-US" sz="2800" dirty="0"/>
          </a:p>
          <a:p>
            <a:r>
              <a:rPr lang="en-US" sz="2800" dirty="0" smtClean="0"/>
              <a:t>Individuals that reproduce contribute to the gene pool of the next generation</a:t>
            </a:r>
            <a:endParaRPr lang="en-US" sz="2800" dirty="0"/>
          </a:p>
        </p:txBody>
      </p:sp>
      <p:pic>
        <p:nvPicPr>
          <p:cNvPr id="5" name="Picture 4" descr="C21_GenePool_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25" y="1417638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Polyploidy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864" y="1751863"/>
            <a:ext cx="823793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Organism with more than two sets of </a:t>
            </a:r>
            <a:r>
              <a:rPr lang="en-US" dirty="0" smtClean="0"/>
              <a:t>homologous chromosomes</a:t>
            </a:r>
            <a:endParaRPr lang="en-US" dirty="0"/>
          </a:p>
          <a:p>
            <a:pPr marL="0" indent="0" algn="ctr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en-US" dirty="0" smtClean="0"/>
              <a:t>Chromosomes </a:t>
            </a:r>
            <a:r>
              <a:rPr lang="en-US" dirty="0" smtClean="0"/>
              <a:t>duplicate in preparation for meiosis but then meiosis doesn’t occur – results in a diploid gamete. The diploid gamete can then fuse with a haploid gamete and produce fertile </a:t>
            </a:r>
            <a:r>
              <a:rPr lang="en-US" dirty="0" smtClean="0"/>
              <a:t>offspring</a:t>
            </a:r>
          </a:p>
          <a:p>
            <a:pPr marL="0" indent="0" algn="ctr">
              <a:buFont typeface="Arial"/>
              <a:buNone/>
            </a:pPr>
            <a:endParaRPr lang="en-US" dirty="0"/>
          </a:p>
          <a:p>
            <a:pPr marL="0" indent="0" algn="ctr">
              <a:buFont typeface="Arial"/>
              <a:buNone/>
            </a:pPr>
            <a:r>
              <a:rPr lang="en-US" dirty="0" err="1" smtClean="0"/>
              <a:t>Polyploid</a:t>
            </a:r>
            <a:r>
              <a:rPr lang="en-US" dirty="0" smtClean="0"/>
              <a:t> plants can self pollinate so these are more common </a:t>
            </a:r>
            <a:r>
              <a:rPr lang="en-US" smtClean="0"/>
              <a:t>than animals</a:t>
            </a:r>
            <a:endParaRPr lang="en-US" dirty="0" smtClean="0"/>
          </a:p>
          <a:p>
            <a:pPr marL="514350" indent="-514350" algn="ctr">
              <a:buFont typeface="Arial"/>
              <a:buAutoNum type="arabicPeriod"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This can then lead to sympatric speciation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3390901"/>
            <a:ext cx="8229600" cy="16129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“The cumulative change in the heritable characteristics of a population over time”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14500" y="2324100"/>
            <a:ext cx="4531369" cy="1193800"/>
            <a:chOff x="1714500" y="2324100"/>
            <a:chExt cx="4531369" cy="1193800"/>
          </a:xfrm>
        </p:grpSpPr>
        <p:sp>
          <p:nvSpPr>
            <p:cNvPr id="4" name="TextBox 3"/>
            <p:cNvSpPr txBox="1"/>
            <p:nvPr/>
          </p:nvSpPr>
          <p:spPr>
            <a:xfrm>
              <a:off x="1714500" y="2324100"/>
              <a:ext cx="4531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The changes don’t get reset every generation</a:t>
              </a: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263900" y="2781300"/>
              <a:ext cx="495300" cy="736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17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Requires </a:t>
            </a:r>
            <a:r>
              <a:rPr lang="en-US" sz="2400" b="1" dirty="0" smtClean="0">
                <a:solidFill>
                  <a:srgbClr val="00B050"/>
                </a:solidFill>
              </a:rPr>
              <a:t>allele frequency </a:t>
            </a:r>
            <a:r>
              <a:rPr lang="en-US" sz="2400" dirty="0" smtClean="0"/>
              <a:t>to change with time in populations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Mutations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Selection pressures</a:t>
            </a:r>
            <a:r>
              <a:rPr lang="en-US" sz="2400" dirty="0" smtClean="0"/>
              <a:t> </a:t>
            </a:r>
            <a:r>
              <a:rPr lang="en-US" sz="2400" dirty="0" err="1" smtClean="0"/>
              <a:t>favouring</a:t>
            </a:r>
            <a:r>
              <a:rPr lang="en-US" sz="2400" dirty="0" smtClean="0"/>
              <a:t> certain alleles/characteristics will effect allele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57200" y="2063321"/>
            <a:ext cx="4102100" cy="3102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298700"/>
            <a:ext cx="3111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two peppered moths still have the a same </a:t>
            </a:r>
            <a:r>
              <a:rPr lang="en-US" sz="2400" dirty="0" smtClean="0">
                <a:solidFill>
                  <a:srgbClr val="FF0000"/>
                </a:solidFill>
              </a:rPr>
              <a:t>genes</a:t>
            </a:r>
            <a:r>
              <a:rPr lang="en-US" sz="2400" dirty="0" smtClean="0"/>
              <a:t> but </a:t>
            </a:r>
            <a:r>
              <a:rPr lang="en-US" sz="2400" dirty="0" smtClean="0">
                <a:solidFill>
                  <a:srgbClr val="FF0000"/>
                </a:solidFill>
              </a:rPr>
              <a:t>allele frequency</a:t>
            </a:r>
            <a:r>
              <a:rPr lang="en-US" sz="2400" dirty="0" smtClean="0"/>
              <a:t> has changed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56149" y="456686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Where do new alleles come from?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Fitness of a genotype</a:t>
            </a:r>
            <a:r>
              <a:rPr lang="en-US" dirty="0" smtClean="0"/>
              <a:t> = likelihood that the genotype/phenotype will appear in the next generation.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Pressures include:</a:t>
            </a:r>
          </a:p>
          <a:p>
            <a:pPr>
              <a:buFontTx/>
              <a:buChar char="-"/>
            </a:pPr>
            <a:r>
              <a:rPr lang="en-US" dirty="0" smtClean="0"/>
              <a:t>Stabilizing selection</a:t>
            </a:r>
          </a:p>
          <a:p>
            <a:pPr>
              <a:buFontTx/>
              <a:buChar char="-"/>
            </a:pPr>
            <a:r>
              <a:rPr lang="en-US" dirty="0" smtClean="0"/>
              <a:t>Disruptive selection</a:t>
            </a:r>
          </a:p>
          <a:p>
            <a:pPr>
              <a:buFontTx/>
              <a:buChar char="-"/>
            </a:pPr>
            <a:r>
              <a:rPr lang="en-US" dirty="0" smtClean="0"/>
              <a:t>Directional selection</a:t>
            </a:r>
            <a:endParaRPr lang="en-US" dirty="0"/>
          </a:p>
        </p:txBody>
      </p:sp>
      <p:pic>
        <p:nvPicPr>
          <p:cNvPr id="4" name="Picture 3" descr="furcoa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54" y="2888578"/>
            <a:ext cx="3833945" cy="352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Types of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Slide 1-What is meant by your type of selection?</a:t>
            </a:r>
          </a:p>
          <a:p>
            <a:pPr marL="0" indent="0">
              <a:buNone/>
            </a:pPr>
            <a:r>
              <a:rPr lang="en-US" dirty="0" smtClean="0"/>
              <a:t>Slide 2 – An example</a:t>
            </a:r>
          </a:p>
          <a:p>
            <a:pPr marL="0" indent="0" algn="ctr">
              <a:buNone/>
            </a:pPr>
            <a:endParaRPr lang="en-US" dirty="0"/>
          </a:p>
          <a:p>
            <a:pPr algn="ctr">
              <a:buFontTx/>
              <a:buChar char="-"/>
            </a:pPr>
            <a:r>
              <a:rPr lang="en-US" dirty="0" smtClean="0"/>
              <a:t>Disruptive (Maggie/Cherrie)(Kelly/Charlotte)</a:t>
            </a:r>
          </a:p>
          <a:p>
            <a:pPr algn="ctr">
              <a:buFontTx/>
              <a:buChar char="-"/>
            </a:pPr>
            <a:r>
              <a:rPr lang="en-US" dirty="0" smtClean="0"/>
              <a:t>Directional (Jason/Nicole)(Tiffany/Ingrid)</a:t>
            </a:r>
          </a:p>
          <a:p>
            <a:pPr algn="ctr">
              <a:buFontTx/>
              <a:buChar char="-"/>
            </a:pPr>
            <a:r>
              <a:rPr lang="en-US" dirty="0" smtClean="0"/>
              <a:t>Stabilizing (Daniel/Bobo)(Wai Lam/Jessica)</a:t>
            </a:r>
          </a:p>
          <a:p>
            <a:pPr algn="ctr">
              <a:buFontTx/>
              <a:buChar char="-"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Present start of lesson </a:t>
            </a:r>
            <a:r>
              <a:rPr lang="en-US" b="1" dirty="0" err="1" smtClean="0">
                <a:solidFill>
                  <a:srgbClr val="00B050"/>
                </a:solidFill>
              </a:rPr>
              <a:t>monday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Stabilizing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97726" y="1417638"/>
            <a:ext cx="895443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Remove extreme varieties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tab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7" y="2375972"/>
            <a:ext cx="6230964" cy="4124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7662" y="2643600"/>
            <a:ext cx="2210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Number of eggs a bird produces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746" y="4294432"/>
            <a:ext cx="184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Too few eggs – risk none survive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4614" y="4017433"/>
            <a:ext cx="2686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Too </a:t>
            </a:r>
            <a:r>
              <a:rPr lang="en-US" b="1" dirty="0" smtClean="0">
                <a:solidFill>
                  <a:srgbClr val="FF0000"/>
                </a:solidFill>
              </a:rPr>
              <a:t>many </a:t>
            </a:r>
            <a:r>
              <a:rPr lang="en-US" b="1" dirty="0">
                <a:solidFill>
                  <a:srgbClr val="FF0000"/>
                </a:solidFill>
              </a:rPr>
              <a:t>eggs – </a:t>
            </a:r>
            <a:r>
              <a:rPr lang="en-US" b="1" dirty="0" smtClean="0">
                <a:solidFill>
                  <a:srgbClr val="FF0000"/>
                </a:solidFill>
              </a:rPr>
              <a:t>resources </a:t>
            </a:r>
            <a:r>
              <a:rPr lang="en-US" b="1" smtClean="0">
                <a:solidFill>
                  <a:srgbClr val="FF0000"/>
                </a:solidFill>
              </a:rPr>
              <a:t>not available to keep them all alive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4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" y="294472"/>
            <a:ext cx="8229600" cy="114300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dirty="0" smtClean="0"/>
              <a:t>Disruptive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50868" y="1525527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Extremes favoured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disrup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2404680"/>
            <a:ext cx="7128364" cy="4361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363" y="89542"/>
            <a:ext cx="4450751" cy="29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Directional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Select against one of the extremes</a:t>
            </a:r>
            <a:endParaRPr lang="en-US" dirty="0"/>
          </a:p>
        </p:txBody>
      </p:sp>
      <p:pic>
        <p:nvPicPr>
          <p:cNvPr id="5" name="Picture 4" descr="direc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9583"/>
            <a:ext cx="7610767" cy="3769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3354" y="2174459"/>
            <a:ext cx="2572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Evolution of African elephant tusk length – would the graph look the same?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0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639</Words>
  <Application>Microsoft Macintosh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10.3 Gene Pools and Speciation</vt:lpstr>
      <vt:lpstr>Gene pool</vt:lpstr>
      <vt:lpstr>Evolution</vt:lpstr>
      <vt:lpstr>Evolution</vt:lpstr>
      <vt:lpstr>Natural Selection</vt:lpstr>
      <vt:lpstr>Types of selection</vt:lpstr>
      <vt:lpstr>Stabilizing selection</vt:lpstr>
      <vt:lpstr>Disruptive selection</vt:lpstr>
      <vt:lpstr>Directional selection</vt:lpstr>
      <vt:lpstr>Pg 456 - 458 Data Questions</vt:lpstr>
      <vt:lpstr>PowerPoint Presentation</vt:lpstr>
      <vt:lpstr>Speciation</vt:lpstr>
      <vt:lpstr>Speciation by Reproductive Isolation</vt:lpstr>
      <vt:lpstr>Reproductive Isolation</vt:lpstr>
      <vt:lpstr>Cichlids</vt:lpstr>
      <vt:lpstr>Reproductive Isolation</vt:lpstr>
      <vt:lpstr>Gradualism vs Punctuated equilibrium </vt:lpstr>
      <vt:lpstr>Gradualism vs Punctuated equilibrium </vt:lpstr>
      <vt:lpstr>Evidence?</vt:lpstr>
      <vt:lpstr>Polyploidy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10.3 Gene Pools and Speciation</dc:title>
  <dc:creator>Teacher</dc:creator>
  <cp:lastModifiedBy>Microsoft Office User</cp:lastModifiedBy>
  <cp:revision>47</cp:revision>
  <dcterms:created xsi:type="dcterms:W3CDTF">2015-05-28T02:50:14Z</dcterms:created>
  <dcterms:modified xsi:type="dcterms:W3CDTF">2017-10-17T03:03:38Z</dcterms:modified>
</cp:coreProperties>
</file>