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9" r:id="rId3"/>
    <p:sldId id="273" r:id="rId4"/>
    <p:sldId id="260" r:id="rId5"/>
    <p:sldId id="274" r:id="rId6"/>
    <p:sldId id="270" r:id="rId7"/>
    <p:sldId id="272" r:id="rId8"/>
    <p:sldId id="261" r:id="rId9"/>
    <p:sldId id="275" r:id="rId10"/>
    <p:sldId id="276" r:id="rId11"/>
    <p:sldId id="277" r:id="rId12"/>
    <p:sldId id="278" r:id="rId13"/>
    <p:sldId id="279" r:id="rId14"/>
    <p:sldId id="283" r:id="rId15"/>
    <p:sldId id="280" r:id="rId16"/>
    <p:sldId id="281" r:id="rId17"/>
    <p:sldId id="282"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8"/>
    <p:restoredTop sz="93631"/>
  </p:normalViewPr>
  <p:slideViewPr>
    <p:cSldViewPr snapToGrid="0" snapToObjects="1">
      <p:cViewPr varScale="1">
        <p:scale>
          <a:sx n="101" d="100"/>
          <a:sy n="101" d="100"/>
        </p:scale>
        <p:origin x="162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7F7C6-774E-EC47-89DD-51B52BE68D28}" type="datetimeFigureOut">
              <a:rPr lang="en-US" smtClean="0"/>
              <a:t>10/3/17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5107B-ECB4-7F47-B8CB-04218229E837}" type="slidenum">
              <a:rPr lang="en-US" smtClean="0"/>
              <a:t>‹#›</a:t>
            </a:fld>
            <a:endParaRPr lang="en-US"/>
          </a:p>
        </p:txBody>
      </p:sp>
    </p:spTree>
    <p:extLst>
      <p:ext uri="{BB962C8B-B14F-4D97-AF65-F5344CB8AC3E}">
        <p14:creationId xmlns:p14="http://schemas.microsoft.com/office/powerpoint/2010/main" val="3927499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5107B-ECB4-7F47-B8CB-04218229E837}" type="slidenum">
              <a:rPr lang="en-US" smtClean="0"/>
              <a:t>1</a:t>
            </a:fld>
            <a:endParaRPr lang="en-US"/>
          </a:p>
        </p:txBody>
      </p:sp>
    </p:spTree>
    <p:extLst>
      <p:ext uri="{BB962C8B-B14F-4D97-AF65-F5344CB8AC3E}">
        <p14:creationId xmlns:p14="http://schemas.microsoft.com/office/powerpoint/2010/main" val="39987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5107B-ECB4-7F47-B8CB-04218229E837}" type="slidenum">
              <a:rPr lang="en-US" smtClean="0"/>
              <a:t>4</a:t>
            </a:fld>
            <a:endParaRPr lang="en-US"/>
          </a:p>
        </p:txBody>
      </p:sp>
    </p:spTree>
    <p:extLst>
      <p:ext uri="{BB962C8B-B14F-4D97-AF65-F5344CB8AC3E}">
        <p14:creationId xmlns:p14="http://schemas.microsoft.com/office/powerpoint/2010/main" val="94815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Randomly orientated homologous </a:t>
            </a:r>
            <a:r>
              <a:rPr lang="en-US" smtClean="0"/>
              <a:t>chromosomes</a:t>
            </a:r>
            <a:r>
              <a:rPr lang="en-US" baseline="0" smtClean="0"/>
              <a:t> </a:t>
            </a:r>
            <a:endParaRPr lang="en-US" smtClean="0"/>
          </a:p>
          <a:p>
            <a:r>
              <a:rPr lang="en-US" dirty="0" smtClean="0"/>
              <a:t>Homologous</a:t>
            </a:r>
            <a:r>
              <a:rPr lang="en-US" baseline="0" dirty="0" smtClean="0"/>
              <a:t> chromosomes separate in meiosis I</a:t>
            </a:r>
          </a:p>
          <a:p>
            <a:r>
              <a:rPr lang="en-US" baseline="0" dirty="0" smtClean="0"/>
              <a:t>Sister chromatids separate in meiosis II</a:t>
            </a:r>
          </a:p>
          <a:p>
            <a:endParaRPr lang="en-US" baseline="0" dirty="0" smtClean="0"/>
          </a:p>
        </p:txBody>
      </p:sp>
      <p:sp>
        <p:nvSpPr>
          <p:cNvPr id="4" name="Slide Number Placeholder 3"/>
          <p:cNvSpPr>
            <a:spLocks noGrp="1"/>
          </p:cNvSpPr>
          <p:nvPr>
            <p:ph type="sldNum" sz="quarter" idx="10"/>
          </p:nvPr>
        </p:nvSpPr>
        <p:spPr/>
        <p:txBody>
          <a:bodyPr/>
          <a:lstStyle/>
          <a:p>
            <a:fld id="{9105107B-ECB4-7F47-B8CB-04218229E837}" type="slidenum">
              <a:rPr lang="en-US" smtClean="0"/>
              <a:t>6</a:t>
            </a:fld>
            <a:endParaRPr lang="en-US"/>
          </a:p>
        </p:txBody>
      </p:sp>
    </p:spTree>
    <p:extLst>
      <p:ext uri="{BB962C8B-B14F-4D97-AF65-F5344CB8AC3E}">
        <p14:creationId xmlns:p14="http://schemas.microsoft.com/office/powerpoint/2010/main" val="407253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77D5C-7827-D043-85FE-9171242A1124}"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412847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77D5C-7827-D043-85FE-9171242A1124}"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363753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77D5C-7827-D043-85FE-9171242A1124}"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408860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77D5C-7827-D043-85FE-9171242A1124}"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115843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77D5C-7827-D043-85FE-9171242A1124}"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224190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77D5C-7827-D043-85FE-9171242A1124}"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290285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77D5C-7827-D043-85FE-9171242A1124}" type="datetimeFigureOut">
              <a:rPr lang="en-US" smtClean="0"/>
              <a:t>10/3/17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396438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77D5C-7827-D043-85FE-9171242A1124}" type="datetimeFigureOut">
              <a:rPr lang="en-US" smtClean="0"/>
              <a:t>10/3/17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301761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77D5C-7827-D043-85FE-9171242A1124}" type="datetimeFigureOut">
              <a:rPr lang="en-US" smtClean="0"/>
              <a:t>10/3/17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183730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77D5C-7827-D043-85FE-9171242A1124}"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279910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77D5C-7827-D043-85FE-9171242A1124}"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26F9B-C913-2049-8847-F9AE4BAE6753}" type="slidenum">
              <a:rPr lang="en-US" smtClean="0"/>
              <a:t>‹#›</a:t>
            </a:fld>
            <a:endParaRPr lang="en-US"/>
          </a:p>
        </p:txBody>
      </p:sp>
    </p:spTree>
    <p:extLst>
      <p:ext uri="{BB962C8B-B14F-4D97-AF65-F5344CB8AC3E}">
        <p14:creationId xmlns:p14="http://schemas.microsoft.com/office/powerpoint/2010/main" val="29557885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77D5C-7827-D043-85FE-9171242A1124}" type="datetimeFigureOut">
              <a:rPr lang="en-US" smtClean="0"/>
              <a:t>10/3/17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26F9B-C913-2049-8847-F9AE4BAE6753}" type="slidenum">
              <a:rPr lang="en-US" smtClean="0"/>
              <a:t>‹#›</a:t>
            </a:fld>
            <a:endParaRPr lang="en-US"/>
          </a:p>
        </p:txBody>
      </p:sp>
    </p:spTree>
    <p:extLst>
      <p:ext uri="{BB962C8B-B14F-4D97-AF65-F5344CB8AC3E}">
        <p14:creationId xmlns:p14="http://schemas.microsoft.com/office/powerpoint/2010/main" val="87182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70" y="19536"/>
            <a:ext cx="4611076" cy="488462"/>
          </a:xfrm>
          <a:solidFill>
            <a:srgbClr val="CCFFCC"/>
          </a:solidFill>
        </p:spPr>
        <p:txBody>
          <a:bodyPr>
            <a:noAutofit/>
          </a:bodyPr>
          <a:lstStyle/>
          <a:p>
            <a:r>
              <a:rPr lang="en-US" sz="1800" b="1" dirty="0" smtClean="0"/>
              <a:t>10.1 Meiosis</a:t>
            </a:r>
            <a:endParaRPr lang="en-US" sz="1800" b="1" dirty="0"/>
          </a:p>
        </p:txBody>
      </p:sp>
      <p:sp>
        <p:nvSpPr>
          <p:cNvPr id="3" name="Content Placeholder 2"/>
          <p:cNvSpPr>
            <a:spLocks noGrp="1"/>
          </p:cNvSpPr>
          <p:nvPr>
            <p:ph idx="1"/>
          </p:nvPr>
        </p:nvSpPr>
        <p:spPr>
          <a:xfrm>
            <a:off x="136769" y="507998"/>
            <a:ext cx="4611077" cy="6350002"/>
          </a:xfrm>
          <a:ln>
            <a:solidFill>
              <a:schemeClr val="tx1"/>
            </a:solidFill>
          </a:ln>
        </p:spPr>
        <p:txBody>
          <a:bodyPr>
            <a:noAutofit/>
          </a:bodyPr>
          <a:lstStyle/>
          <a:p>
            <a:pPr marL="0" indent="0">
              <a:buNone/>
            </a:pPr>
            <a:r>
              <a:rPr lang="en-US" sz="1800" b="1" dirty="0" smtClean="0"/>
              <a:t>Understanding:</a:t>
            </a:r>
          </a:p>
          <a:p>
            <a:pPr>
              <a:buFontTx/>
              <a:buChar char="-"/>
            </a:pPr>
            <a:r>
              <a:rPr lang="en-US" sz="1800" dirty="0" smtClean="0"/>
              <a:t>Chromosomes replicate in interphase before meiosis</a:t>
            </a:r>
          </a:p>
          <a:p>
            <a:pPr>
              <a:buFontTx/>
              <a:buChar char="-"/>
            </a:pPr>
            <a:r>
              <a:rPr lang="en-US" sz="1800" dirty="0" smtClean="0"/>
              <a:t>Crossing over is the exchange of DNA material between non-sister homologous chromatids</a:t>
            </a:r>
          </a:p>
          <a:p>
            <a:pPr>
              <a:buFontTx/>
              <a:buChar char="-"/>
            </a:pPr>
            <a:r>
              <a:rPr lang="en-US" sz="1800" dirty="0" smtClean="0"/>
              <a:t>Chiasmata formation between non-sister chromatids in a bivalent can result in an exchange of alleles</a:t>
            </a:r>
          </a:p>
          <a:p>
            <a:pPr>
              <a:buFontTx/>
              <a:buChar char="-"/>
            </a:pPr>
            <a:r>
              <a:rPr lang="en-US" sz="1800" dirty="0" smtClean="0"/>
              <a:t>Crossing over produces new combinations of alleles on the chromosomes of the haploid cells</a:t>
            </a:r>
          </a:p>
          <a:p>
            <a:pPr>
              <a:buFontTx/>
              <a:buChar char="-"/>
            </a:pPr>
            <a:r>
              <a:rPr lang="en-US" sz="1800" dirty="0" smtClean="0"/>
              <a:t>Homologous chromosomes separate in meiosis</a:t>
            </a:r>
          </a:p>
          <a:p>
            <a:pPr>
              <a:buFontTx/>
              <a:buChar char="-"/>
            </a:pPr>
            <a:r>
              <a:rPr lang="en-US" sz="1800" dirty="0" smtClean="0"/>
              <a:t>Independent assortment of genes is due to the random orientation of pairs of homologous chromosomes in meiosis I</a:t>
            </a:r>
          </a:p>
          <a:p>
            <a:pPr>
              <a:buFontTx/>
              <a:buChar char="-"/>
            </a:pPr>
            <a:r>
              <a:rPr lang="en-US" sz="1800" dirty="0" smtClean="0"/>
              <a:t>Sister chromatids separate in meiosis II</a:t>
            </a:r>
          </a:p>
        </p:txBody>
      </p:sp>
      <p:sp>
        <p:nvSpPr>
          <p:cNvPr id="7" name="Content Placeholder 2"/>
          <p:cNvSpPr txBox="1">
            <a:spLocks/>
          </p:cNvSpPr>
          <p:nvPr/>
        </p:nvSpPr>
        <p:spPr>
          <a:xfrm>
            <a:off x="4884616" y="1106082"/>
            <a:ext cx="4122615" cy="1286958"/>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t>Skills:</a:t>
            </a:r>
          </a:p>
          <a:p>
            <a:pPr>
              <a:buFontTx/>
              <a:buChar char="-"/>
            </a:pPr>
            <a:r>
              <a:rPr lang="en-US" sz="1800" dirty="0" smtClean="0"/>
              <a:t>Drawing diagrams to show chiasmata formed by crossing over</a:t>
            </a:r>
          </a:p>
        </p:txBody>
      </p:sp>
      <p:sp>
        <p:nvSpPr>
          <p:cNvPr id="8" name="Content Placeholder 2"/>
          <p:cNvSpPr txBox="1">
            <a:spLocks/>
          </p:cNvSpPr>
          <p:nvPr/>
        </p:nvSpPr>
        <p:spPr>
          <a:xfrm>
            <a:off x="4884616" y="2818535"/>
            <a:ext cx="4122615" cy="2849859"/>
          </a:xfrm>
          <a:prstGeom prst="rect">
            <a:avLst/>
          </a:prstGeom>
          <a:solidFill>
            <a:srgbClr val="98FFBC"/>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t>Nature of science:</a:t>
            </a:r>
            <a:endParaRPr lang="en-US" sz="1800" b="1" dirty="0"/>
          </a:p>
          <a:p>
            <a:pPr>
              <a:buFontTx/>
              <a:buChar char="-"/>
            </a:pPr>
            <a:r>
              <a:rPr lang="en-US" sz="1800" dirty="0" smtClean="0"/>
              <a:t>Making careful observations: careful observation and record keeping turned up anomalous data that Mendel’s law of independent assortment could not account for. Thomas hunt Morgan developed the notion of linked genes to account for the anomalies</a:t>
            </a:r>
          </a:p>
          <a:p>
            <a:pPr marL="0" indent="0">
              <a:buNone/>
            </a:pPr>
            <a:endParaRPr lang="en-US" sz="1800" b="1" dirty="0"/>
          </a:p>
        </p:txBody>
      </p:sp>
    </p:spTree>
    <p:extLst>
      <p:ext uri="{BB962C8B-B14F-4D97-AF65-F5344CB8AC3E}">
        <p14:creationId xmlns:p14="http://schemas.microsoft.com/office/powerpoint/2010/main" val="3463884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605" y="127000"/>
            <a:ext cx="8297787" cy="6540499"/>
          </a:xfrm>
        </p:spPr>
      </p:pic>
    </p:spTree>
    <p:extLst>
      <p:ext uri="{BB962C8B-B14F-4D97-AF65-F5344CB8AC3E}">
        <p14:creationId xmlns:p14="http://schemas.microsoft.com/office/powerpoint/2010/main" val="1946814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39" y="274637"/>
            <a:ext cx="8889561" cy="6074971"/>
          </a:xfrm>
          <a:prstGeom prst="rect">
            <a:avLst/>
          </a:prstGeom>
        </p:spPr>
      </p:pic>
      <p:sp>
        <p:nvSpPr>
          <p:cNvPr id="5" name="Content Placeholder 2"/>
          <p:cNvSpPr txBox="1">
            <a:spLocks/>
          </p:cNvSpPr>
          <p:nvPr/>
        </p:nvSpPr>
        <p:spPr>
          <a:xfrm>
            <a:off x="140139" y="1272300"/>
            <a:ext cx="2944902" cy="56873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u="sng" dirty="0" smtClean="0"/>
              <a:t>Prophase I</a:t>
            </a:r>
          </a:p>
          <a:p>
            <a:pPr marL="0" indent="0" algn="ctr">
              <a:buFont typeface="Arial"/>
              <a:buNone/>
            </a:pPr>
            <a:r>
              <a:rPr lang="en-US" sz="2400" dirty="0" smtClean="0"/>
              <a:t>Breaks in DNA occur</a:t>
            </a:r>
          </a:p>
          <a:p>
            <a:pPr marL="0" indent="0" algn="ctr">
              <a:buFont typeface="Arial"/>
              <a:buNone/>
            </a:pPr>
            <a:endParaRPr lang="en-US" sz="2400" dirty="0" smtClean="0"/>
          </a:p>
          <a:p>
            <a:pPr marL="0" indent="0" algn="ctr">
              <a:buFont typeface="Arial"/>
              <a:buNone/>
            </a:pPr>
            <a:r>
              <a:rPr lang="en-US" sz="2400" dirty="0" smtClean="0"/>
              <a:t>Non-sister chromatids in homologous pairs bind in the region of the break</a:t>
            </a:r>
          </a:p>
          <a:p>
            <a:pPr marL="0" indent="0" algn="ctr">
              <a:buFont typeface="Arial"/>
              <a:buNone/>
            </a:pPr>
            <a:endParaRPr lang="en-US" sz="2400" dirty="0" smtClean="0"/>
          </a:p>
          <a:p>
            <a:pPr marL="0" indent="0" algn="ctr">
              <a:buFont typeface="Arial"/>
              <a:buNone/>
            </a:pPr>
            <a:r>
              <a:rPr lang="en-US" sz="2400" dirty="0" smtClean="0"/>
              <a:t>Chiasmata (plural) or chiasma (singular) are the connection points</a:t>
            </a:r>
            <a:endParaRPr lang="en-US" sz="2400" dirty="0"/>
          </a:p>
        </p:txBody>
      </p:sp>
    </p:spTree>
    <p:extLst>
      <p:ext uri="{BB962C8B-B14F-4D97-AF65-F5344CB8AC3E}">
        <p14:creationId xmlns:p14="http://schemas.microsoft.com/office/powerpoint/2010/main" val="105536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8229600" cy="363094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05579"/>
            <a:ext cx="9144000" cy="2800120"/>
          </a:xfrm>
          <a:prstGeom prst="rect">
            <a:avLst/>
          </a:prstGeom>
        </p:spPr>
      </p:pic>
    </p:spTree>
    <p:extLst>
      <p:ext uri="{BB962C8B-B14F-4D97-AF65-F5344CB8AC3E}">
        <p14:creationId xmlns:p14="http://schemas.microsoft.com/office/powerpoint/2010/main" val="142609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24" y="274638"/>
            <a:ext cx="8787752" cy="6070600"/>
          </a:xfrm>
        </p:spPr>
      </p:pic>
    </p:spTree>
    <p:extLst>
      <p:ext uri="{BB962C8B-B14F-4D97-AF65-F5344CB8AC3E}">
        <p14:creationId xmlns:p14="http://schemas.microsoft.com/office/powerpoint/2010/main" val="35050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3" y="846138"/>
            <a:ext cx="9440940" cy="5135562"/>
          </a:xfrm>
        </p:spPr>
      </p:pic>
      <p:grpSp>
        <p:nvGrpSpPr>
          <p:cNvPr id="7" name="Group 6"/>
          <p:cNvGrpSpPr/>
          <p:nvPr/>
        </p:nvGrpSpPr>
        <p:grpSpPr>
          <a:xfrm>
            <a:off x="965200" y="2055019"/>
            <a:ext cx="3656997" cy="2717800"/>
            <a:chOff x="965200" y="2055019"/>
            <a:chExt cx="3656997" cy="2717800"/>
          </a:xfrm>
        </p:grpSpPr>
        <p:sp>
          <p:nvSpPr>
            <p:cNvPr id="5" name="Rectangle 4"/>
            <p:cNvSpPr/>
            <p:nvPr/>
          </p:nvSpPr>
          <p:spPr>
            <a:xfrm>
              <a:off x="965200" y="2055019"/>
              <a:ext cx="2057400" cy="271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564797" y="2590800"/>
              <a:ext cx="20574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464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4638"/>
            <a:ext cx="8701324" cy="6197600"/>
          </a:xfrm>
        </p:spPr>
      </p:pic>
    </p:spTree>
    <p:extLst>
      <p:ext uri="{BB962C8B-B14F-4D97-AF65-F5344CB8AC3E}">
        <p14:creationId xmlns:p14="http://schemas.microsoft.com/office/powerpoint/2010/main" val="749191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6838"/>
            <a:ext cx="9152649" cy="6227762"/>
          </a:xfrm>
        </p:spPr>
      </p:pic>
    </p:spTree>
    <p:extLst>
      <p:ext uri="{BB962C8B-B14F-4D97-AF65-F5344CB8AC3E}">
        <p14:creationId xmlns:p14="http://schemas.microsoft.com/office/powerpoint/2010/main" val="96841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Segregation and </a:t>
            </a:r>
            <a:br>
              <a:rPr lang="en-US" dirty="0" smtClean="0"/>
            </a:br>
            <a:r>
              <a:rPr lang="en-US" dirty="0" smtClean="0"/>
              <a:t>independent assortment</a:t>
            </a:r>
            <a:endParaRPr lang="en-US" dirty="0"/>
          </a:p>
        </p:txBody>
      </p:sp>
      <p:sp>
        <p:nvSpPr>
          <p:cNvPr id="3" name="Content Placeholder 2"/>
          <p:cNvSpPr>
            <a:spLocks noGrp="1"/>
          </p:cNvSpPr>
          <p:nvPr>
            <p:ph idx="1"/>
          </p:nvPr>
        </p:nvSpPr>
        <p:spPr>
          <a:xfrm>
            <a:off x="457200" y="1600200"/>
            <a:ext cx="8470900" cy="4525963"/>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smtClean="0">
                <a:solidFill>
                  <a:srgbClr val="FF0000"/>
                </a:solidFill>
              </a:rPr>
              <a:t>Segregation: </a:t>
            </a:r>
            <a:r>
              <a:rPr lang="en-US" dirty="0" smtClean="0"/>
              <a:t>The separation of two alleles of every gene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u="sng" dirty="0" smtClean="0">
                <a:solidFill>
                  <a:srgbClr val="FF0000"/>
                </a:solidFill>
              </a:rPr>
              <a:t>Independent assortment: </a:t>
            </a:r>
            <a:r>
              <a:rPr lang="en-US" dirty="0" smtClean="0"/>
              <a:t>Alleles of one gene segregate independently of alleles of other genes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Genes on different chromosomes are </a:t>
            </a:r>
            <a:r>
              <a:rPr lang="en-US" u="sng" dirty="0" smtClean="0"/>
              <a:t>unlinked</a:t>
            </a:r>
            <a:r>
              <a:rPr lang="en-US" dirty="0" smtClean="0"/>
              <a:t> and so segregate independently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Genes on the same chromosome are </a:t>
            </a:r>
            <a:r>
              <a:rPr lang="en-US" u="sng" dirty="0" smtClean="0"/>
              <a:t>linked</a:t>
            </a:r>
            <a:r>
              <a:rPr lang="en-US" dirty="0" smtClean="0"/>
              <a:t> and so do not segregate independently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545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3146"/>
          </a:xfrm>
          <a:solidFill>
            <a:srgbClr val="FFFF00"/>
          </a:solidFill>
        </p:spPr>
        <p:txBody>
          <a:bodyPr/>
          <a:lstStyle/>
          <a:p>
            <a:r>
              <a:rPr lang="en-US" dirty="0" smtClean="0"/>
              <a:t>Independent Assortment</a:t>
            </a:r>
            <a:endParaRPr lang="en-US" dirty="0"/>
          </a:p>
        </p:txBody>
      </p:sp>
      <p:sp>
        <p:nvSpPr>
          <p:cNvPr id="3" name="Content Placeholder 2"/>
          <p:cNvSpPr>
            <a:spLocks noGrp="1"/>
          </p:cNvSpPr>
          <p:nvPr>
            <p:ph idx="1"/>
          </p:nvPr>
        </p:nvSpPr>
        <p:spPr>
          <a:xfrm>
            <a:off x="0" y="1211483"/>
            <a:ext cx="3968898" cy="5687300"/>
          </a:xfrm>
        </p:spPr>
        <p:txBody>
          <a:bodyPr>
            <a:normAutofit fontScale="92500"/>
          </a:bodyPr>
          <a:lstStyle/>
          <a:p>
            <a:pPr marL="0" indent="0" algn="ctr">
              <a:buNone/>
            </a:pPr>
            <a:r>
              <a:rPr lang="en-US" dirty="0" smtClean="0"/>
              <a:t>Formation of random combinations of genes on a chromosome</a:t>
            </a:r>
          </a:p>
          <a:p>
            <a:pPr marL="0" indent="0" algn="ctr">
              <a:buNone/>
            </a:pPr>
            <a:endParaRPr lang="en-US" dirty="0"/>
          </a:p>
          <a:p>
            <a:pPr marL="0" indent="0" algn="ctr">
              <a:buNone/>
            </a:pPr>
            <a:r>
              <a:rPr lang="en-US" dirty="0" smtClean="0"/>
              <a:t>Random Orientation</a:t>
            </a:r>
          </a:p>
          <a:p>
            <a:pPr marL="0" indent="0" algn="ctr">
              <a:buNone/>
            </a:pPr>
            <a:endParaRPr lang="en-US" dirty="0"/>
          </a:p>
          <a:p>
            <a:pPr marL="0" indent="0" algn="ctr">
              <a:buNone/>
            </a:pPr>
            <a:r>
              <a:rPr lang="en-US" dirty="0" smtClean="0"/>
              <a:t>Crossing over </a:t>
            </a:r>
          </a:p>
          <a:p>
            <a:pPr marL="0" indent="0" algn="ctr">
              <a:buNone/>
            </a:pPr>
            <a:endParaRPr lang="en-US" dirty="0"/>
          </a:p>
          <a:p>
            <a:pPr marL="0" indent="0" algn="ctr">
              <a:buNone/>
            </a:pPr>
            <a:r>
              <a:rPr lang="en-US" dirty="0" smtClean="0"/>
              <a:t>Means that all gametes have different genetic combinations</a:t>
            </a:r>
            <a:endParaRPr lang="en-US" dirty="0"/>
          </a:p>
        </p:txBody>
      </p:sp>
      <p:pic>
        <p:nvPicPr>
          <p:cNvPr id="4" name="Picture 3" descr="slide_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898" y="2126629"/>
            <a:ext cx="5023335" cy="3767501"/>
          </a:xfrm>
          <a:prstGeom prst="rect">
            <a:avLst/>
          </a:prstGeom>
        </p:spPr>
      </p:pic>
    </p:spTree>
    <p:extLst>
      <p:ext uri="{BB962C8B-B14F-4D97-AF65-F5344CB8AC3E}">
        <p14:creationId xmlns:p14="http://schemas.microsoft.com/office/powerpoint/2010/main" val="717510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3146"/>
          </a:xfrm>
          <a:solidFill>
            <a:srgbClr val="FFFF00"/>
          </a:solidFill>
        </p:spPr>
        <p:txBody>
          <a:bodyPr/>
          <a:lstStyle/>
          <a:p>
            <a:r>
              <a:rPr lang="en-US" dirty="0" smtClean="0"/>
              <a:t>Recap: Meiosis summary</a:t>
            </a:r>
            <a:endParaRPr lang="en-US" dirty="0"/>
          </a:p>
        </p:txBody>
      </p:sp>
      <p:pic>
        <p:nvPicPr>
          <p:cNvPr id="7" name="Picture 6" descr="11971488431079343407barretr_Pencil.svg.me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864" y="2306423"/>
            <a:ext cx="1516277" cy="1516277"/>
          </a:xfrm>
          <a:prstGeom prst="rect">
            <a:avLst/>
          </a:prstGeom>
        </p:spPr>
      </p:pic>
      <p:sp>
        <p:nvSpPr>
          <p:cNvPr id="8" name="TextBox 7"/>
          <p:cNvSpPr txBox="1"/>
          <p:nvPr/>
        </p:nvSpPr>
        <p:spPr>
          <a:xfrm>
            <a:off x="2032000" y="2019300"/>
            <a:ext cx="5080000" cy="3606800"/>
          </a:xfrm>
          <a:prstGeom prst="rect">
            <a:avLst/>
          </a:prstGeom>
          <a:noFill/>
          <a:ln>
            <a:solidFill>
              <a:schemeClr val="accent1"/>
            </a:solidFill>
          </a:ln>
        </p:spPr>
        <p:txBody>
          <a:bodyPr wrap="square" rtlCol="0">
            <a:spAutoFit/>
          </a:bodyPr>
          <a:lstStyle/>
          <a:p>
            <a:endParaRPr lang="en-US"/>
          </a:p>
        </p:txBody>
      </p:sp>
    </p:spTree>
    <p:extLst>
      <p:ext uri="{BB962C8B-B14F-4D97-AF65-F5344CB8AC3E}">
        <p14:creationId xmlns:p14="http://schemas.microsoft.com/office/powerpoint/2010/main" val="17416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3146"/>
          </a:xfrm>
          <a:solidFill>
            <a:srgbClr val="FFFF00"/>
          </a:solidFill>
        </p:spPr>
        <p:txBody>
          <a:bodyPr/>
          <a:lstStyle/>
          <a:p>
            <a:r>
              <a:rPr lang="en-US" dirty="0" smtClean="0"/>
              <a:t>Recap: Meiosis summary</a:t>
            </a:r>
            <a:endParaRPr lang="en-US" dirty="0"/>
          </a:p>
        </p:txBody>
      </p:sp>
      <p:sp>
        <p:nvSpPr>
          <p:cNvPr id="3" name="Content Placeholder 2"/>
          <p:cNvSpPr>
            <a:spLocks noGrp="1"/>
          </p:cNvSpPr>
          <p:nvPr>
            <p:ph idx="1"/>
          </p:nvPr>
        </p:nvSpPr>
        <p:spPr>
          <a:xfrm>
            <a:off x="0" y="2224800"/>
            <a:ext cx="9053602" cy="5687300"/>
          </a:xfrm>
        </p:spPr>
        <p:txBody>
          <a:bodyPr>
            <a:normAutofit/>
          </a:bodyPr>
          <a:lstStyle/>
          <a:p>
            <a:pPr marL="0" indent="0">
              <a:buNone/>
            </a:pPr>
            <a:r>
              <a:rPr lang="en-US" b="1" dirty="0" smtClean="0">
                <a:solidFill>
                  <a:srgbClr val="FF0000"/>
                </a:solidFill>
              </a:rPr>
              <a:t>Start: </a:t>
            </a:r>
            <a:r>
              <a:rPr lang="en-US" dirty="0" smtClean="0"/>
              <a:t>One diploid nuclei where chromosomes have   		2 chromatids (2n)</a:t>
            </a:r>
          </a:p>
          <a:p>
            <a:pPr marL="0" indent="0" algn="ctr">
              <a:buNone/>
            </a:pPr>
            <a:endParaRPr lang="en-US" dirty="0"/>
          </a:p>
          <a:p>
            <a:pPr marL="0" indent="0" algn="ctr">
              <a:buNone/>
            </a:pPr>
            <a:r>
              <a:rPr lang="en-US" b="1" dirty="0" smtClean="0">
                <a:solidFill>
                  <a:srgbClr val="0070C0"/>
                </a:solidFill>
              </a:rPr>
              <a:t>Divides twice </a:t>
            </a:r>
          </a:p>
          <a:p>
            <a:pPr marL="0" indent="0" algn="ctr">
              <a:buNone/>
            </a:pPr>
            <a:endParaRPr lang="en-US" dirty="0" smtClean="0"/>
          </a:p>
          <a:p>
            <a:pPr marL="0" indent="0">
              <a:buNone/>
            </a:pPr>
            <a:r>
              <a:rPr lang="en-US" b="1" dirty="0" smtClean="0">
                <a:solidFill>
                  <a:srgbClr val="FF0000"/>
                </a:solidFill>
              </a:rPr>
              <a:t>End: </a:t>
            </a:r>
            <a:r>
              <a:rPr lang="en-US" dirty="0" smtClean="0"/>
              <a:t>Produces four haploid nuclei where each 			     	   chromosome consists of one chromatid (n)</a:t>
            </a:r>
            <a:endParaRPr lang="en-US" dirty="0"/>
          </a:p>
        </p:txBody>
      </p:sp>
    </p:spTree>
    <p:extLst>
      <p:ext uri="{BB962C8B-B14F-4D97-AF65-F5344CB8AC3E}">
        <p14:creationId xmlns:p14="http://schemas.microsoft.com/office/powerpoint/2010/main" val="93282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3146"/>
          </a:xfrm>
          <a:solidFill>
            <a:srgbClr val="FFFF00"/>
          </a:solidFill>
        </p:spPr>
        <p:txBody>
          <a:bodyPr/>
          <a:lstStyle/>
          <a:p>
            <a:r>
              <a:rPr lang="en-US" dirty="0" smtClean="0"/>
              <a:t>Before Meiosis - Interphase</a:t>
            </a:r>
            <a:endParaRPr lang="en-US" dirty="0"/>
          </a:p>
        </p:txBody>
      </p:sp>
      <p:sp>
        <p:nvSpPr>
          <p:cNvPr id="3" name="Content Placeholder 2"/>
          <p:cNvSpPr>
            <a:spLocks noGrp="1"/>
          </p:cNvSpPr>
          <p:nvPr>
            <p:ph idx="1"/>
          </p:nvPr>
        </p:nvSpPr>
        <p:spPr>
          <a:xfrm>
            <a:off x="89218" y="1354634"/>
            <a:ext cx="4202202" cy="3510186"/>
          </a:xfrm>
        </p:spPr>
        <p:txBody>
          <a:bodyPr>
            <a:normAutofit fontScale="92500" lnSpcReduction="20000"/>
          </a:bodyPr>
          <a:lstStyle/>
          <a:p>
            <a:pPr marL="0" indent="0" algn="ctr">
              <a:buNone/>
            </a:pPr>
            <a:r>
              <a:rPr lang="en-US" dirty="0" smtClean="0"/>
              <a:t>G1, </a:t>
            </a:r>
            <a:r>
              <a:rPr lang="en-US" b="1" dirty="0" smtClean="0"/>
              <a:t>S</a:t>
            </a:r>
            <a:r>
              <a:rPr lang="en-US" dirty="0" smtClean="0"/>
              <a:t> and G2 phases</a:t>
            </a:r>
          </a:p>
          <a:p>
            <a:pPr marL="0" indent="0" algn="ctr">
              <a:buNone/>
            </a:pPr>
            <a:endParaRPr lang="en-US" dirty="0"/>
          </a:p>
          <a:p>
            <a:pPr marL="0" indent="0" algn="ctr">
              <a:buNone/>
            </a:pPr>
            <a:r>
              <a:rPr lang="en-US" dirty="0" smtClean="0"/>
              <a:t>Replication of DNA during </a:t>
            </a:r>
            <a:r>
              <a:rPr lang="en-US" b="1" dirty="0" smtClean="0"/>
              <a:t>S phase</a:t>
            </a:r>
          </a:p>
          <a:p>
            <a:pPr marL="0" indent="0" algn="ctr">
              <a:buNone/>
            </a:pPr>
            <a:endParaRPr lang="en-US" dirty="0"/>
          </a:p>
          <a:p>
            <a:pPr marL="0" indent="0" algn="ctr">
              <a:buNone/>
            </a:pPr>
            <a:r>
              <a:rPr lang="en-US" dirty="0" smtClean="0"/>
              <a:t>Each chromosome becomes 2 identical sister chromatids </a:t>
            </a:r>
          </a:p>
          <a:p>
            <a:pPr marL="0" indent="0" algn="ctr">
              <a:buNone/>
            </a:pPr>
            <a:endParaRPr lang="en-US" dirty="0"/>
          </a:p>
        </p:txBody>
      </p:sp>
      <p:grpSp>
        <p:nvGrpSpPr>
          <p:cNvPr id="8" name="Group 7"/>
          <p:cNvGrpSpPr/>
          <p:nvPr/>
        </p:nvGrpSpPr>
        <p:grpSpPr>
          <a:xfrm>
            <a:off x="4469219" y="1157784"/>
            <a:ext cx="4217581" cy="3778250"/>
            <a:chOff x="4368799" y="1708150"/>
            <a:chExt cx="4217581" cy="3778250"/>
          </a:xfrm>
        </p:grpSpPr>
        <p:pic>
          <p:nvPicPr>
            <p:cNvPr id="4" name="Picture 3"/>
            <p:cNvPicPr>
              <a:picLocks noChangeAspect="1"/>
            </p:cNvPicPr>
            <p:nvPr/>
          </p:nvPicPr>
          <p:blipFill>
            <a:blip r:embed="rId3"/>
            <a:stretch>
              <a:fillRect/>
            </a:stretch>
          </p:blipFill>
          <p:spPr>
            <a:xfrm>
              <a:off x="4368799" y="1708150"/>
              <a:ext cx="4217581" cy="3778250"/>
            </a:xfrm>
            <a:prstGeom prst="rect">
              <a:avLst/>
            </a:prstGeom>
          </p:spPr>
        </p:pic>
        <p:sp>
          <p:nvSpPr>
            <p:cNvPr id="5" name="Rectangle 4"/>
            <p:cNvSpPr/>
            <p:nvPr/>
          </p:nvSpPr>
          <p:spPr>
            <a:xfrm>
              <a:off x="6045200" y="1930400"/>
              <a:ext cx="78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stretch>
            <a:fillRect/>
          </a:stretch>
        </p:blipFill>
        <p:spPr>
          <a:xfrm>
            <a:off x="457200" y="4864820"/>
            <a:ext cx="5003800" cy="1993180"/>
          </a:xfrm>
          <a:prstGeom prst="rect">
            <a:avLst/>
          </a:prstGeom>
        </p:spPr>
      </p:pic>
      <p:sp>
        <p:nvSpPr>
          <p:cNvPr id="9" name="Rectangle 8"/>
          <p:cNvSpPr/>
          <p:nvPr/>
        </p:nvSpPr>
        <p:spPr>
          <a:xfrm>
            <a:off x="5626100" y="5090518"/>
            <a:ext cx="3517900" cy="1477328"/>
          </a:xfrm>
          <a:prstGeom prst="rect">
            <a:avLst/>
          </a:prstGeom>
        </p:spPr>
        <p:txBody>
          <a:bodyPr wrap="square">
            <a:spAutoFit/>
          </a:bodyPr>
          <a:lstStyle/>
          <a:p>
            <a:pPr algn="ctr"/>
            <a:r>
              <a:rPr lang="en-US" dirty="0"/>
              <a:t>G1: Synthesis of enzymes needed for S phase (replication</a:t>
            </a:r>
            <a:r>
              <a:rPr lang="en-US" dirty="0" smtClean="0"/>
              <a:t>)/organelles</a:t>
            </a:r>
          </a:p>
          <a:p>
            <a:pPr algn="ctr"/>
            <a:endParaRPr lang="en-US" dirty="0" smtClean="0"/>
          </a:p>
          <a:p>
            <a:pPr algn="ctr"/>
            <a:r>
              <a:rPr lang="en-US" dirty="0"/>
              <a:t>G2</a:t>
            </a:r>
            <a:r>
              <a:rPr lang="en-US" dirty="0" smtClean="0"/>
              <a:t>: DNA is checked for replication mistakes</a:t>
            </a:r>
            <a:endParaRPr lang="en-US" dirty="0"/>
          </a:p>
        </p:txBody>
      </p:sp>
    </p:spTree>
    <p:extLst>
      <p:ext uri="{BB962C8B-B14F-4D97-AF65-F5344CB8AC3E}">
        <p14:creationId xmlns:p14="http://schemas.microsoft.com/office/powerpoint/2010/main" val="319751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50" y="110331"/>
            <a:ext cx="4049478" cy="30858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928" y="110331"/>
            <a:ext cx="4376972" cy="28272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800" y="3186907"/>
            <a:ext cx="5232400" cy="3594100"/>
          </a:xfrm>
          <a:prstGeom prst="rect">
            <a:avLst/>
          </a:prstGeom>
        </p:spPr>
      </p:pic>
    </p:spTree>
    <p:extLst>
      <p:ext uri="{BB962C8B-B14F-4D97-AF65-F5344CB8AC3E}">
        <p14:creationId xmlns:p14="http://schemas.microsoft.com/office/powerpoint/2010/main" val="6410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48472"/>
          <a:stretch/>
        </p:blipFill>
        <p:spPr>
          <a:xfrm>
            <a:off x="-66271" y="667266"/>
            <a:ext cx="9426172" cy="5205299"/>
          </a:xfrm>
          <a:prstGeom prst="rect">
            <a:avLst/>
          </a:prstGeom>
        </p:spPr>
      </p:pic>
      <p:sp>
        <p:nvSpPr>
          <p:cNvPr id="8" name="TextBox 7"/>
          <p:cNvSpPr txBox="1"/>
          <p:nvPr/>
        </p:nvSpPr>
        <p:spPr>
          <a:xfrm>
            <a:off x="3667831" y="190500"/>
            <a:ext cx="1015021" cy="369332"/>
          </a:xfrm>
          <a:prstGeom prst="rect">
            <a:avLst/>
          </a:prstGeom>
          <a:noFill/>
        </p:spPr>
        <p:txBody>
          <a:bodyPr wrap="none" rtlCol="0">
            <a:spAutoFit/>
          </a:bodyPr>
          <a:lstStyle/>
          <a:p>
            <a:r>
              <a:rPr lang="en-US" dirty="0" smtClean="0"/>
              <a:t>Meiosis I</a:t>
            </a:r>
            <a:endParaRPr lang="en-US" dirty="0"/>
          </a:p>
        </p:txBody>
      </p:sp>
      <p:sp>
        <p:nvSpPr>
          <p:cNvPr id="9" name="TextBox 8"/>
          <p:cNvSpPr txBox="1"/>
          <p:nvPr/>
        </p:nvSpPr>
        <p:spPr>
          <a:xfrm>
            <a:off x="470206" y="5318279"/>
            <a:ext cx="1851732" cy="1323439"/>
          </a:xfrm>
          <a:prstGeom prst="rect">
            <a:avLst/>
          </a:prstGeom>
          <a:noFill/>
        </p:spPr>
        <p:txBody>
          <a:bodyPr wrap="square" rtlCol="0">
            <a:spAutoFit/>
          </a:bodyPr>
          <a:lstStyle/>
          <a:p>
            <a:r>
              <a:rPr lang="en-US" sz="1600" b="1" dirty="0" smtClean="0"/>
              <a:t>Synapsis – where homologous chromosomes line up. Forms a tetrad or bivalent</a:t>
            </a:r>
            <a:endParaRPr lang="en-US" sz="1600" b="1" dirty="0"/>
          </a:p>
        </p:txBody>
      </p:sp>
    </p:spTree>
    <p:extLst>
      <p:ext uri="{BB962C8B-B14F-4D97-AF65-F5344CB8AC3E}">
        <p14:creationId xmlns:p14="http://schemas.microsoft.com/office/powerpoint/2010/main" val="3600739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528"/>
          <a:stretch/>
        </p:blipFill>
        <p:spPr>
          <a:xfrm>
            <a:off x="0" y="1132384"/>
            <a:ext cx="9126168" cy="5357316"/>
          </a:xfrm>
          <a:prstGeom prst="rect">
            <a:avLst/>
          </a:prstGeom>
        </p:spPr>
      </p:pic>
      <p:sp>
        <p:nvSpPr>
          <p:cNvPr id="5" name="TextBox 4"/>
          <p:cNvSpPr txBox="1"/>
          <p:nvPr/>
        </p:nvSpPr>
        <p:spPr>
          <a:xfrm>
            <a:off x="4013200" y="596900"/>
            <a:ext cx="1072730" cy="369332"/>
          </a:xfrm>
          <a:prstGeom prst="rect">
            <a:avLst/>
          </a:prstGeom>
          <a:noFill/>
        </p:spPr>
        <p:txBody>
          <a:bodyPr wrap="none" rtlCol="0">
            <a:spAutoFit/>
          </a:bodyPr>
          <a:lstStyle/>
          <a:p>
            <a:r>
              <a:rPr lang="en-US" dirty="0" smtClean="0"/>
              <a:t>Meiosis II</a:t>
            </a:r>
            <a:endParaRPr lang="en-US" dirty="0"/>
          </a:p>
        </p:txBody>
      </p:sp>
    </p:spTree>
    <p:extLst>
      <p:ext uri="{BB962C8B-B14F-4D97-AF65-F5344CB8AC3E}">
        <p14:creationId xmlns:p14="http://schemas.microsoft.com/office/powerpoint/2010/main" val="40868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3146"/>
          </a:xfrm>
          <a:solidFill>
            <a:srgbClr val="FFFF00"/>
          </a:solidFill>
        </p:spPr>
        <p:txBody>
          <a:bodyPr/>
          <a:lstStyle/>
          <a:p>
            <a:r>
              <a:rPr lang="en-US" dirty="0" smtClean="0"/>
              <a:t>Tetrads/Bivalents</a:t>
            </a:r>
            <a:endParaRPr lang="en-US" dirty="0"/>
          </a:p>
        </p:txBody>
      </p:sp>
      <p:sp>
        <p:nvSpPr>
          <p:cNvPr id="3" name="Content Placeholder 2"/>
          <p:cNvSpPr>
            <a:spLocks noGrp="1"/>
          </p:cNvSpPr>
          <p:nvPr>
            <p:ph idx="1"/>
          </p:nvPr>
        </p:nvSpPr>
        <p:spPr>
          <a:xfrm>
            <a:off x="292100" y="1311117"/>
            <a:ext cx="4559300" cy="5687300"/>
          </a:xfrm>
        </p:spPr>
        <p:txBody>
          <a:bodyPr>
            <a:normAutofit/>
          </a:bodyPr>
          <a:lstStyle/>
          <a:p>
            <a:pPr marL="0" indent="0" algn="ctr">
              <a:buNone/>
            </a:pPr>
            <a:endParaRPr lang="en-US" dirty="0" smtClean="0"/>
          </a:p>
          <a:p>
            <a:pPr marL="0" indent="0" algn="ctr">
              <a:buNone/>
            </a:pPr>
            <a:r>
              <a:rPr lang="en-US" b="1" u="sng" dirty="0" smtClean="0"/>
              <a:t>Prophase I</a:t>
            </a:r>
          </a:p>
          <a:p>
            <a:pPr marL="0" indent="0" algn="ctr">
              <a:buNone/>
            </a:pPr>
            <a:endParaRPr lang="en-US" dirty="0"/>
          </a:p>
          <a:p>
            <a:pPr marL="0" indent="0" algn="ctr">
              <a:buNone/>
            </a:pPr>
            <a:r>
              <a:rPr lang="en-US" dirty="0" smtClean="0"/>
              <a:t>Synapsis/pairing occurs</a:t>
            </a:r>
          </a:p>
          <a:p>
            <a:pPr marL="0" indent="0" algn="ctr">
              <a:buNone/>
            </a:pPr>
            <a:endParaRPr lang="en-US" dirty="0"/>
          </a:p>
          <a:p>
            <a:pPr marL="0" indent="0" algn="ctr">
              <a:buNone/>
            </a:pPr>
            <a:r>
              <a:rPr lang="en-US" dirty="0" smtClean="0"/>
              <a:t>Homologous chromosomes align beside each other </a:t>
            </a:r>
          </a:p>
          <a:p>
            <a:pPr marL="0" indent="0" algn="ctr">
              <a:buNone/>
            </a:pPr>
            <a:endParaRPr lang="en-US" dirty="0"/>
          </a:p>
          <a:p>
            <a:pPr marL="0" indent="0" algn="ctr">
              <a:buNone/>
            </a:pPr>
            <a:endParaRPr lang="en-US" dirty="0"/>
          </a:p>
        </p:txBody>
      </p:sp>
      <p:pic>
        <p:nvPicPr>
          <p:cNvPr id="4" name="Picture 3" descr="08_02.jpg"/>
          <p:cNvPicPr>
            <a:picLocks noChangeAspect="1"/>
          </p:cNvPicPr>
          <p:nvPr/>
        </p:nvPicPr>
        <p:blipFill rotWithShape="1">
          <a:blip r:embed="rId2">
            <a:extLst>
              <a:ext uri="{28A0092B-C50C-407E-A947-70E740481C1C}">
                <a14:useLocalDpi xmlns:a14="http://schemas.microsoft.com/office/drawing/2010/main" val="0"/>
              </a:ext>
            </a:extLst>
          </a:blip>
          <a:srcRect l="64691"/>
          <a:stretch/>
        </p:blipFill>
        <p:spPr>
          <a:xfrm>
            <a:off x="4851400" y="1311117"/>
            <a:ext cx="2997200" cy="5124891"/>
          </a:xfrm>
          <a:prstGeom prst="rect">
            <a:avLst/>
          </a:prstGeom>
        </p:spPr>
      </p:pic>
      <p:sp>
        <p:nvSpPr>
          <p:cNvPr id="5" name="TextBox 4"/>
          <p:cNvSpPr txBox="1"/>
          <p:nvPr/>
        </p:nvSpPr>
        <p:spPr>
          <a:xfrm>
            <a:off x="7566926" y="3289300"/>
            <a:ext cx="1843774" cy="923330"/>
          </a:xfrm>
          <a:prstGeom prst="rect">
            <a:avLst/>
          </a:prstGeom>
          <a:noFill/>
        </p:spPr>
        <p:txBody>
          <a:bodyPr wrap="square" rtlCol="0">
            <a:spAutoFit/>
          </a:bodyPr>
          <a:lstStyle/>
          <a:p>
            <a:r>
              <a:rPr lang="en-US" b="1" dirty="0" smtClean="0">
                <a:solidFill>
                  <a:srgbClr val="7030A0"/>
                </a:solidFill>
              </a:rPr>
              <a:t>Paternal</a:t>
            </a:r>
            <a:r>
              <a:rPr lang="en-US" b="1" dirty="0" smtClean="0">
                <a:solidFill>
                  <a:srgbClr val="0070C0"/>
                </a:solidFill>
              </a:rPr>
              <a:t> </a:t>
            </a:r>
            <a:r>
              <a:rPr lang="en-US" b="1" dirty="0" smtClean="0"/>
              <a:t>and</a:t>
            </a:r>
            <a:r>
              <a:rPr lang="en-US" b="1" dirty="0" smtClean="0">
                <a:solidFill>
                  <a:srgbClr val="0070C0"/>
                </a:solidFill>
              </a:rPr>
              <a:t> </a:t>
            </a:r>
            <a:r>
              <a:rPr lang="en-US" b="1" dirty="0" smtClean="0">
                <a:solidFill>
                  <a:srgbClr val="00B050"/>
                </a:solidFill>
              </a:rPr>
              <a:t>Maternal</a:t>
            </a:r>
            <a:r>
              <a:rPr lang="en-US" b="1" dirty="0" smtClean="0">
                <a:solidFill>
                  <a:srgbClr val="0070C0"/>
                </a:solidFill>
              </a:rPr>
              <a:t> </a:t>
            </a:r>
            <a:r>
              <a:rPr lang="en-US" b="1" dirty="0" smtClean="0"/>
              <a:t>Chromosomes</a:t>
            </a:r>
            <a:endParaRPr lang="en-US" b="1" dirty="0"/>
          </a:p>
        </p:txBody>
      </p:sp>
    </p:spTree>
    <p:extLst>
      <p:ext uri="{BB962C8B-B14F-4D97-AF65-F5344CB8AC3E}">
        <p14:creationId xmlns:p14="http://schemas.microsoft.com/office/powerpoint/2010/main" val="422690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273" y="274638"/>
            <a:ext cx="8867454" cy="6045200"/>
          </a:xfrm>
        </p:spPr>
      </p:pic>
    </p:spTree>
    <p:extLst>
      <p:ext uri="{BB962C8B-B14F-4D97-AF65-F5344CB8AC3E}">
        <p14:creationId xmlns:p14="http://schemas.microsoft.com/office/powerpoint/2010/main" val="51989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1370</TotalTime>
  <Words>347</Words>
  <Application>Microsoft Macintosh PowerPoint</Application>
  <PresentationFormat>On-screen Show (4:3)</PresentationFormat>
  <Paragraphs>68</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Arial</vt:lpstr>
      <vt:lpstr>Office Theme</vt:lpstr>
      <vt:lpstr>10.1 Meiosis</vt:lpstr>
      <vt:lpstr>Recap: Meiosis summary</vt:lpstr>
      <vt:lpstr>Recap: Meiosis summary</vt:lpstr>
      <vt:lpstr>Before Meiosis - Interphase</vt:lpstr>
      <vt:lpstr>PowerPoint Presentation</vt:lpstr>
      <vt:lpstr>PowerPoint Presentation</vt:lpstr>
      <vt:lpstr>PowerPoint Presentation</vt:lpstr>
      <vt:lpstr>Tetrads/Bivalents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Segregation and  independent assortment</vt:lpstr>
      <vt:lpstr>Independent Assortment</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 Genetic modification and biotechnology</dc:title>
  <dc:creator>Teacher</dc:creator>
  <cp:lastModifiedBy>Thomas Kitwood</cp:lastModifiedBy>
  <cp:revision>67</cp:revision>
  <dcterms:created xsi:type="dcterms:W3CDTF">2015-05-18T02:35:17Z</dcterms:created>
  <dcterms:modified xsi:type="dcterms:W3CDTF">2017-10-03T00:30:03Z</dcterms:modified>
</cp:coreProperties>
</file>