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7" r:id="rId2"/>
    <p:sldId id="308" r:id="rId3"/>
    <p:sldId id="309" r:id="rId4"/>
    <p:sldId id="310" r:id="rId5"/>
    <p:sldId id="311" r:id="rId6"/>
    <p:sldId id="258" r:id="rId7"/>
    <p:sldId id="263" r:id="rId8"/>
    <p:sldId id="274" r:id="rId9"/>
    <p:sldId id="312" r:id="rId10"/>
    <p:sldId id="284" r:id="rId11"/>
    <p:sldId id="285" r:id="rId12"/>
    <p:sldId id="286" r:id="rId13"/>
    <p:sldId id="287" r:id="rId14"/>
    <p:sldId id="288" r:id="rId15"/>
    <p:sldId id="318" r:id="rId16"/>
    <p:sldId id="289" r:id="rId17"/>
    <p:sldId id="304" r:id="rId18"/>
    <p:sldId id="314" r:id="rId19"/>
    <p:sldId id="315" r:id="rId20"/>
    <p:sldId id="316" r:id="rId21"/>
    <p:sldId id="317" r:id="rId22"/>
    <p:sldId id="313" r:id="rId23"/>
    <p:sldId id="293" r:id="rId24"/>
    <p:sldId id="294" r:id="rId25"/>
    <p:sldId id="295" r:id="rId26"/>
    <p:sldId id="296" r:id="rId27"/>
    <p:sldId id="297" r:id="rId28"/>
    <p:sldId id="305" r:id="rId29"/>
    <p:sldId id="301" r:id="rId30"/>
    <p:sldId id="302" r:id="rId31"/>
    <p:sldId id="30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4"/>
    <p:restoredTop sz="93770"/>
  </p:normalViewPr>
  <p:slideViewPr>
    <p:cSldViewPr snapToGrid="0" snapToObjects="1">
      <p:cViewPr varScale="1">
        <p:scale>
          <a:sx n="101" d="100"/>
          <a:sy n="101" d="100"/>
        </p:scale>
        <p:origin x="16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766F-11BD-074D-BF72-BA7B9F6A5A3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F0DF-53D0-FA41-92F2-11ACAE377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5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766F-11BD-074D-BF72-BA7B9F6A5A3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F0DF-53D0-FA41-92F2-11ACAE377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5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766F-11BD-074D-BF72-BA7B9F6A5A3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F0DF-53D0-FA41-92F2-11ACAE377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9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766F-11BD-074D-BF72-BA7B9F6A5A3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F0DF-53D0-FA41-92F2-11ACAE377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8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766F-11BD-074D-BF72-BA7B9F6A5A3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F0DF-53D0-FA41-92F2-11ACAE377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8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766F-11BD-074D-BF72-BA7B9F6A5A3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F0DF-53D0-FA41-92F2-11ACAE377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4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766F-11BD-074D-BF72-BA7B9F6A5A3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F0DF-53D0-FA41-92F2-11ACAE377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1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766F-11BD-074D-BF72-BA7B9F6A5A3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F0DF-53D0-FA41-92F2-11ACAE377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0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766F-11BD-074D-BF72-BA7B9F6A5A3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F0DF-53D0-FA41-92F2-11ACAE377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766F-11BD-074D-BF72-BA7B9F6A5A3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F0DF-53D0-FA41-92F2-11ACAE377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8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766F-11BD-074D-BF72-BA7B9F6A5A3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F0DF-53D0-FA41-92F2-11ACAE377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1766F-11BD-074D-BF72-BA7B9F6A5A35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6F0DF-53D0-FA41-92F2-11ACAE377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9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800" dirty="0" smtClean="0"/>
              <a:t/>
            </a:r>
            <a:br>
              <a:rPr lang="en-US" sz="13800" dirty="0" smtClean="0"/>
            </a:br>
            <a:r>
              <a:rPr lang="en-US" sz="11500" dirty="0"/>
              <a:t/>
            </a:r>
            <a:br>
              <a:rPr lang="en-US" sz="11500" dirty="0"/>
            </a:br>
            <a:r>
              <a:rPr lang="en-US" sz="11500" dirty="0" smtClean="0"/>
              <a:t/>
            </a:r>
            <a:br>
              <a:rPr lang="en-US" sz="11500" dirty="0" smtClean="0"/>
            </a:br>
            <a:r>
              <a:rPr lang="en-US" sz="11500" dirty="0" smtClean="0"/>
              <a:t>What are you worth?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886" y="50149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32"/>
            <a:ext cx="7772400" cy="995358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Carbon compounds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062" y="1237290"/>
            <a:ext cx="8960937" cy="49254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Other elements can be added to carbon to make complex 3D molecules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Rules?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Methane-2D-squ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0" y="3785997"/>
            <a:ext cx="2059645" cy="2134829"/>
          </a:xfrm>
          <a:prstGeom prst="rect">
            <a:avLst/>
          </a:prstGeom>
        </p:spPr>
      </p:pic>
      <p:pic>
        <p:nvPicPr>
          <p:cNvPr id="5" name="Picture 4" descr="Ethylene-2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86" y="3825729"/>
            <a:ext cx="2201421" cy="2055365"/>
          </a:xfrm>
          <a:prstGeom prst="rect">
            <a:avLst/>
          </a:prstGeom>
        </p:spPr>
      </p:pic>
      <p:pic>
        <p:nvPicPr>
          <p:cNvPr id="6" name="Picture 5" descr="acetylene-2d132968734477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96" y="4396806"/>
            <a:ext cx="2991871" cy="647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7427" y="6123027"/>
            <a:ext cx="520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Carbon has 4 covalent bonds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10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32"/>
            <a:ext cx="7772400" cy="995358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Carbon compounds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062" y="1932586"/>
            <a:ext cx="8960937" cy="49254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Carbohydrates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Lipids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Proteins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Nucleic acids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32"/>
            <a:ext cx="7772400" cy="995358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195" y="1715336"/>
            <a:ext cx="8960937" cy="49254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Carbon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Hydrogen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Oxygen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 hydrogen:1 oxygen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uga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95" y="1868443"/>
            <a:ext cx="41656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8648" y="5602310"/>
            <a:ext cx="5082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sugars can form pairs or long chains</a:t>
            </a:r>
          </a:p>
          <a:p>
            <a:r>
              <a:rPr lang="en-US" dirty="0" smtClean="0"/>
              <a:t>Some sugars join other molecules (</a:t>
            </a:r>
            <a:r>
              <a:rPr lang="en-US" dirty="0" err="1" smtClean="0"/>
              <a:t>e,g</a:t>
            </a:r>
            <a:r>
              <a:rPr lang="en-US" dirty="0" smtClean="0"/>
              <a:t>. deoxyribose)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32"/>
            <a:ext cx="7772400" cy="995358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pic>
        <p:nvPicPr>
          <p:cNvPr id="4" name="Picture 3" descr="triglycerid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8" y="1982230"/>
            <a:ext cx="6550697" cy="4276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8035" y="31207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/>
              <a:t>Carbon</a:t>
            </a:r>
          </a:p>
          <a:p>
            <a:r>
              <a:rPr lang="en-US" sz="3600" dirty="0"/>
              <a:t>Hydrogen </a:t>
            </a:r>
          </a:p>
          <a:p>
            <a:r>
              <a:rPr lang="en-US" sz="3600" dirty="0"/>
              <a:t>Oxygen</a:t>
            </a:r>
          </a:p>
        </p:txBody>
      </p:sp>
      <p:sp>
        <p:nvSpPr>
          <p:cNvPr id="3" name="Left Brace 2"/>
          <p:cNvSpPr/>
          <p:nvPr/>
        </p:nvSpPr>
        <p:spPr>
          <a:xfrm rot="5400000">
            <a:off x="3933788" y="-548282"/>
            <a:ext cx="431873" cy="462915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2686" y="1162120"/>
            <a:ext cx="142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Fatty acid tail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32"/>
            <a:ext cx="7772400" cy="995358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1105" y="1559262"/>
            <a:ext cx="2562895" cy="492541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Chain of amino acids (there are 20)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Contain: carbon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hydrogen oxygen nitrogen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Some contain: </a:t>
            </a:r>
            <a:r>
              <a:rPr lang="en-US" dirty="0" err="1" smtClean="0">
                <a:solidFill>
                  <a:schemeClr val="tx1"/>
                </a:solidFill>
              </a:rPr>
              <a:t>sulphur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minoAci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590"/>
            <a:ext cx="6380247" cy="586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structure of an amino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-Shot-2012-10-26-at-14.3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1" y="2071528"/>
            <a:ext cx="7684786" cy="42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32"/>
            <a:ext cx="7772400" cy="995358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2447" y="1381105"/>
            <a:ext cx="4231553" cy="492541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Chains of nucleotides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Carbon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Hydrogen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Oxygen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Nitrogen</a:t>
            </a:r>
          </a:p>
          <a:p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hosphorus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e.g.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RNA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DNA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6678"/>
            <a:ext cx="5846542" cy="50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88258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“Drawing molecular diagrams of glucose, ribose, a saturated fatty acid and a </a:t>
            </a:r>
            <a:r>
              <a:rPr lang="en-US" dirty="0" err="1" smtClean="0"/>
              <a:t>generalised</a:t>
            </a:r>
            <a:r>
              <a:rPr lang="en-US" dirty="0" smtClean="0"/>
              <a:t> amino acid”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8805" y="3503052"/>
            <a:ext cx="3786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20 seconds to look</a:t>
            </a:r>
          </a:p>
          <a:p>
            <a:pPr algn="ctr"/>
            <a:r>
              <a:rPr lang="en-US" sz="3200" dirty="0" smtClean="0"/>
              <a:t>Draw using pencil</a:t>
            </a:r>
          </a:p>
          <a:p>
            <a:pPr algn="ctr"/>
            <a:r>
              <a:rPr lang="en-US" sz="3200" dirty="0" smtClean="0"/>
              <a:t>Correct any mistakes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6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054"/>
          <a:stretch/>
        </p:blipFill>
        <p:spPr>
          <a:xfrm>
            <a:off x="444500" y="1571222"/>
            <a:ext cx="8255000" cy="467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0446"/>
          <a:stretch/>
        </p:blipFill>
        <p:spPr>
          <a:xfrm>
            <a:off x="1348884" y="1609950"/>
            <a:ext cx="6953878" cy="40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6-09-13 at 10.01.4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833" r="-108833"/>
          <a:stretch>
            <a:fillRect/>
          </a:stretch>
        </p:blipFill>
        <p:spPr>
          <a:xfrm>
            <a:off x="1242093" y="274638"/>
            <a:ext cx="8229600" cy="4525963"/>
          </a:xfrm>
        </p:spPr>
      </p:pic>
      <p:pic>
        <p:nvPicPr>
          <p:cNvPr id="4" name="Picture 3" descr="Screen Shot 2016-09-13 at 10.01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8" y="0"/>
            <a:ext cx="2492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Saturated Fatty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1552"/>
          <a:stretch/>
        </p:blipFill>
        <p:spPr>
          <a:xfrm>
            <a:off x="0" y="1997925"/>
            <a:ext cx="8694894" cy="412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-Shot-2012-10-26-at-14.3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7" y="2071528"/>
            <a:ext cx="7684786" cy="42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4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Draw the structure of the functional groups on page 65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198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32"/>
            <a:ext cx="7772400" cy="995358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Identify the molecule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062" y="1932586"/>
            <a:ext cx="8960937" cy="49254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Are the molecules amino acids, lipids </a:t>
            </a:r>
            <a:r>
              <a:rPr lang="en-US" smtClean="0">
                <a:solidFill>
                  <a:schemeClr val="tx1"/>
                </a:solidFill>
              </a:rPr>
              <a:t>or carbohydrates?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Highlight any functional groups you can find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Complete the worksheet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32"/>
            <a:ext cx="7772400" cy="995358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Identify the molecule</a:t>
            </a:r>
            <a:endParaRPr lang="en-US" dirty="0"/>
          </a:p>
        </p:txBody>
      </p:sp>
      <p:pic>
        <p:nvPicPr>
          <p:cNvPr id="5" name="Picture 4" descr="ribnum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26" y="1328194"/>
            <a:ext cx="5566645" cy="5116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4843" y="4981716"/>
            <a:ext cx="2458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Carbohydrate</a:t>
            </a:r>
          </a:p>
          <a:p>
            <a:pPr algn="ctr"/>
            <a:r>
              <a:rPr lang="en-US" sz="2800" dirty="0" smtClean="0"/>
              <a:t>(Ribose)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322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32"/>
            <a:ext cx="7772400" cy="995358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Identify the molecule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4843" y="4981716"/>
            <a:ext cx="2458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Lipid</a:t>
            </a:r>
          </a:p>
          <a:p>
            <a:pPr algn="ctr"/>
            <a:r>
              <a:rPr lang="en-US" sz="2800" dirty="0" smtClean="0"/>
              <a:t>(Stearic acid)</a:t>
            </a:r>
          </a:p>
          <a:p>
            <a:pPr algn="ctr"/>
            <a:endParaRPr lang="en-US" sz="2800" dirty="0"/>
          </a:p>
        </p:txBody>
      </p:sp>
      <p:pic>
        <p:nvPicPr>
          <p:cNvPr id="3" name="Picture 2" descr="stea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6" y="2224012"/>
            <a:ext cx="8816898" cy="21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32"/>
            <a:ext cx="7772400" cy="995358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Identify the molecule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4843" y="5443281"/>
            <a:ext cx="2458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Lipid</a:t>
            </a:r>
          </a:p>
          <a:p>
            <a:pPr algn="ctr"/>
            <a:r>
              <a:rPr lang="en-US" sz="2800" dirty="0" smtClean="0"/>
              <a:t>(Triglyceride)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</p:txBody>
      </p:sp>
      <p:pic>
        <p:nvPicPr>
          <p:cNvPr id="4" name="Picture 3" descr="triglycer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676"/>
            <a:ext cx="8645384" cy="40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32"/>
            <a:ext cx="7772400" cy="995358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Identify the molecule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4843" y="5704891"/>
            <a:ext cx="245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Amino acid</a:t>
            </a:r>
            <a:endParaRPr lang="en-US" sz="2800" dirty="0"/>
          </a:p>
        </p:txBody>
      </p:sp>
      <p:pic>
        <p:nvPicPr>
          <p:cNvPr id="3" name="Picture 2" descr="Screen-Shot-2012-10-26-at-14.3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4" y="1366667"/>
            <a:ext cx="7684786" cy="42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559316"/>
              </p:ext>
            </p:extLst>
          </p:nvPr>
        </p:nvGraphicFramePr>
        <p:xfrm>
          <a:off x="0" y="885712"/>
          <a:ext cx="9144000" cy="4448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93584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Type of metabolism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What is it?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What happens to the energy?</a:t>
                      </a:r>
                      <a:endParaRPr lang="en-US" sz="3200" dirty="0"/>
                    </a:p>
                  </a:txBody>
                  <a:tcPr/>
                </a:tc>
              </a:tr>
              <a:tr h="169087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Anabolism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169087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Catabolism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2287" y="5679583"/>
            <a:ext cx="91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32"/>
            <a:ext cx="7772400" cy="995358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062" y="1932586"/>
            <a:ext cx="8960937" cy="49254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Sum of all enzyme catalysed reactions in an organism (both intra and extracellular)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number of pathways – one molecule is transformed into another in a series of small steps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Anabolism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Catabolism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3 at 10.02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4052" cy="5593417"/>
          </a:xfrm>
          <a:prstGeom prst="rect">
            <a:avLst/>
          </a:prstGeom>
        </p:spPr>
      </p:pic>
      <p:pic>
        <p:nvPicPr>
          <p:cNvPr id="5" name="Picture 4" descr="Screen Shot 2016-09-13 at 10.02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47" y="3373312"/>
            <a:ext cx="4447353" cy="34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32"/>
            <a:ext cx="7772400" cy="995358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Anabolism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062" y="1932586"/>
            <a:ext cx="8960937" cy="49254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Build up larger molecules from smaller ones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Require energy (ATP)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Form macromolecules from monomers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32"/>
            <a:ext cx="7772400" cy="995358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Catabolism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062" y="1932586"/>
            <a:ext cx="8960937" cy="49254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Larger molecules broken down into smaller ones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Release energy – re-used in the cell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Macromolecules into monomers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worth?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/>
              <a:t>$160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tr-TR" sz="8000" dirty="0" smtClean="0"/>
              <a:t>HKD </a:t>
            </a:r>
            <a:r>
              <a:rPr lang="tr-TR" sz="8000" dirty="0" smtClean="0"/>
              <a:t>1251.03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45239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2.1 Molecules to Metabolism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/>
              <a:t>State the four most common elements found in living organisms</a:t>
            </a:r>
          </a:p>
          <a:p>
            <a:r>
              <a:rPr lang="en-US" sz="2800" dirty="0"/>
              <a:t>Describe the difference between organic and inorganic </a:t>
            </a:r>
            <a:r>
              <a:rPr lang="en-US" sz="2800" dirty="0" smtClean="0"/>
              <a:t>molecules</a:t>
            </a:r>
          </a:p>
          <a:p>
            <a:r>
              <a:rPr lang="en-US" sz="2800" dirty="0"/>
              <a:t>Describe examples of carbon compounds</a:t>
            </a:r>
          </a:p>
          <a:p>
            <a:r>
              <a:rPr lang="en-US" sz="2800" dirty="0"/>
              <a:t>Define metabolism</a:t>
            </a:r>
          </a:p>
          <a:p>
            <a:r>
              <a:rPr lang="en-US" sz="2800" dirty="0"/>
              <a:t>Describe how macromolecules are both built and broken </a:t>
            </a:r>
            <a:r>
              <a:rPr lang="en-US" sz="2800" dirty="0" smtClean="0"/>
              <a:t>down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3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7902" y="241931"/>
            <a:ext cx="5090297" cy="1690655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Four most common elements in living organisms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062" y="1932586"/>
            <a:ext cx="8960937" cy="4925414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6-09-13 at 10.01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2" y="0"/>
            <a:ext cx="2492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4752163" cy="995358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Inorganic or organic?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063" y="2555311"/>
            <a:ext cx="8960937" cy="492541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Organic compounds = carbon, contain C-H bonds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Inorganic compounds = no carbon, no C-H bonds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Exceptions…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Carbon dioxide </a:t>
            </a:r>
            <a:r>
              <a:rPr lang="en-US" sz="2800" dirty="0" smtClean="0">
                <a:solidFill>
                  <a:schemeClr val="tx1"/>
                </a:solidFill>
              </a:rPr>
              <a:t>– has carbon but is inorganic (no C-H bond)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Urea</a:t>
            </a:r>
            <a:r>
              <a:rPr lang="en-US" sz="2800" dirty="0" smtClean="0">
                <a:solidFill>
                  <a:schemeClr val="tx1"/>
                </a:solidFill>
              </a:rPr>
              <a:t> – has no C-H bond but is organic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orginor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63" y="14584"/>
            <a:ext cx="3645342" cy="243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eashel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52802"/>
            <a:ext cx="3747752" cy="25297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j367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32" y="97828"/>
            <a:ext cx="3414710" cy="3414710"/>
          </a:xfrm>
          <a:prstGeom prst="rect">
            <a:avLst/>
          </a:prstGeom>
        </p:spPr>
      </p:pic>
      <p:pic>
        <p:nvPicPr>
          <p:cNvPr id="7" name="Picture 6" descr="plastic-chair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98" y="3051507"/>
            <a:ext cx="3535687" cy="3535687"/>
          </a:xfrm>
          <a:prstGeom prst="rect">
            <a:avLst/>
          </a:prstGeom>
        </p:spPr>
      </p:pic>
      <p:pic>
        <p:nvPicPr>
          <p:cNvPr id="8" name="Picture 7" descr="blue-tshir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3815"/>
            <a:ext cx="3691380" cy="395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Life is based on carbon compounds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830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391</Words>
  <Application>Microsoft Macintosh PowerPoint</Application>
  <PresentationFormat>On-screen Show (4:3)</PresentationFormat>
  <Paragraphs>120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Calibri</vt:lpstr>
      <vt:lpstr>Arial</vt:lpstr>
      <vt:lpstr>Office Theme</vt:lpstr>
      <vt:lpstr>   What are you worth?</vt:lpstr>
      <vt:lpstr>PowerPoint Presentation</vt:lpstr>
      <vt:lpstr>PowerPoint Presentation</vt:lpstr>
      <vt:lpstr>What are YOU worth?</vt:lpstr>
      <vt:lpstr>2.1 Molecules to Metabolism</vt:lpstr>
      <vt:lpstr>Four most common elements in living organisms</vt:lpstr>
      <vt:lpstr>Inorganic or organic?</vt:lpstr>
      <vt:lpstr>PowerPoint Presentation</vt:lpstr>
      <vt:lpstr>PowerPoint Presentation</vt:lpstr>
      <vt:lpstr>Carbon compounds</vt:lpstr>
      <vt:lpstr>Carbon compounds</vt:lpstr>
      <vt:lpstr>Carbohydrates</vt:lpstr>
      <vt:lpstr>Lipids</vt:lpstr>
      <vt:lpstr>Proteins</vt:lpstr>
      <vt:lpstr>General structure of an amino acid</vt:lpstr>
      <vt:lpstr>Nucleic acids</vt:lpstr>
      <vt:lpstr>“Drawing molecular diagrams of glucose, ribose, a saturated fatty acid and a generalised amino acid”</vt:lpstr>
      <vt:lpstr>Glucose</vt:lpstr>
      <vt:lpstr>Ribose</vt:lpstr>
      <vt:lpstr>Saturated Fatty Acid</vt:lpstr>
      <vt:lpstr>Amino Acid</vt:lpstr>
      <vt:lpstr>Functional Groups</vt:lpstr>
      <vt:lpstr>Identify the molecule</vt:lpstr>
      <vt:lpstr>Identify the molecule</vt:lpstr>
      <vt:lpstr>Identify the molecule</vt:lpstr>
      <vt:lpstr>Identify the molecule</vt:lpstr>
      <vt:lpstr>Identify the molecule</vt:lpstr>
      <vt:lpstr>PowerPoint Presentation</vt:lpstr>
      <vt:lpstr>Metabolism</vt:lpstr>
      <vt:lpstr>Anabolism</vt:lpstr>
      <vt:lpstr>Catabolism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Molecules to metabolism</dc:title>
  <dc:creator>Teacher</dc:creator>
  <cp:lastModifiedBy>Thomas Kitwood</cp:lastModifiedBy>
  <cp:revision>71</cp:revision>
  <dcterms:created xsi:type="dcterms:W3CDTF">2014-09-08T02:13:49Z</dcterms:created>
  <dcterms:modified xsi:type="dcterms:W3CDTF">2017-09-20T23:50:39Z</dcterms:modified>
</cp:coreProperties>
</file>