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2" r:id="rId3"/>
    <p:sldId id="256" r:id="rId4"/>
    <p:sldId id="273" r:id="rId5"/>
    <p:sldId id="265" r:id="rId6"/>
    <p:sldId id="257" r:id="rId7"/>
    <p:sldId id="276" r:id="rId8"/>
    <p:sldId id="277" r:id="rId9"/>
    <p:sldId id="278" r:id="rId10"/>
    <p:sldId id="260" r:id="rId11"/>
    <p:sldId id="274" r:id="rId12"/>
    <p:sldId id="261" r:id="rId13"/>
    <p:sldId id="268" r:id="rId14"/>
    <p:sldId id="262" r:id="rId15"/>
    <p:sldId id="263" r:id="rId16"/>
    <p:sldId id="266" r:id="rId17"/>
    <p:sldId id="267" r:id="rId18"/>
    <p:sldId id="271" r:id="rId19"/>
    <p:sldId id="279" r:id="rId20"/>
    <p:sldId id="264" r:id="rId21"/>
    <p:sldId id="270" r:id="rId22"/>
    <p:sldId id="269" r:id="rId23"/>
    <p:sldId id="280" r:id="rId24"/>
    <p:sldId id="281" r:id="rId25"/>
    <p:sldId id="282" r:id="rId26"/>
    <p:sldId id="275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7F36-87D2-5948-8EC1-919BD8748A1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AE60D-B78D-7744-99AE-56FC9C40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lN7K1-9QB0&amp;gl=GB&amp;hl=en-GB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bigger?</a:t>
            </a:r>
            <a:endParaRPr lang="en-US" dirty="0"/>
          </a:p>
        </p:txBody>
      </p:sp>
      <p:pic>
        <p:nvPicPr>
          <p:cNvPr id="4" name="Content Placeholder 3" descr="Screen Shot 2016-09-01 at 10.46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3" b="10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2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1 at 10.49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b="1364"/>
          <a:stretch>
            <a:fillRect/>
          </a:stretch>
        </p:blipFill>
        <p:spPr>
          <a:xfrm>
            <a:off x="49157" y="0"/>
            <a:ext cx="8753644" cy="4814167"/>
          </a:xfrm>
        </p:spPr>
      </p:pic>
      <p:pic>
        <p:nvPicPr>
          <p:cNvPr id="3" name="Content Placeholder 3" descr="Screen Shot 2016-09-01 at 10.4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37" r="-43237"/>
          <a:stretch>
            <a:fillRect/>
          </a:stretch>
        </p:blipFill>
        <p:spPr>
          <a:xfrm>
            <a:off x="4002610" y="3589394"/>
            <a:ext cx="5943336" cy="32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Supercoiling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DNA is very long. Each chromosome has around 5cm DNA. You have 46 Chromosomes all packaged into a tiny nucleus.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Chromosomes need to be moved around during cell division so they are condensed (made shorter)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3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0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7" r="-19407"/>
          <a:stretch>
            <a:fillRect/>
          </a:stretch>
        </p:blipFill>
        <p:spPr>
          <a:xfrm>
            <a:off x="-715057" y="274638"/>
            <a:ext cx="10695509" cy="5882118"/>
          </a:xfrm>
        </p:spPr>
      </p:pic>
    </p:spTree>
    <p:extLst>
      <p:ext uri="{BB962C8B-B14F-4D97-AF65-F5344CB8AC3E}">
        <p14:creationId xmlns:p14="http://schemas.microsoft.com/office/powerpoint/2010/main" val="87429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4655" b="-246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358766" y="4414519"/>
            <a:ext cx="13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4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7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4" r="-12224"/>
          <a:stretch>
            <a:fillRect/>
          </a:stretch>
        </p:blipFill>
        <p:spPr>
          <a:xfrm>
            <a:off x="-472159" y="274638"/>
            <a:ext cx="10394266" cy="5716446"/>
          </a:xfrm>
        </p:spPr>
      </p:pic>
      <p:sp>
        <p:nvSpPr>
          <p:cNvPr id="3" name="TextBox 2"/>
          <p:cNvSpPr txBox="1"/>
          <p:nvPr/>
        </p:nvSpPr>
        <p:spPr>
          <a:xfrm>
            <a:off x="5987638" y="580641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microtubules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7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9" r="-18219"/>
          <a:stretch>
            <a:fillRect/>
          </a:stretch>
        </p:blipFill>
        <p:spPr>
          <a:xfrm>
            <a:off x="-812744" y="274638"/>
            <a:ext cx="11075117" cy="6090888"/>
          </a:xfrm>
        </p:spPr>
      </p:pic>
    </p:spTree>
    <p:extLst>
      <p:ext uri="{BB962C8B-B14F-4D97-AF65-F5344CB8AC3E}">
        <p14:creationId xmlns:p14="http://schemas.microsoft.com/office/powerpoint/2010/main" val="86049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8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69" r="-26669"/>
          <a:stretch>
            <a:fillRect/>
          </a:stretch>
        </p:blipFill>
        <p:spPr>
          <a:xfrm>
            <a:off x="-1172257" y="151269"/>
            <a:ext cx="11595465" cy="6377059"/>
          </a:xfrm>
        </p:spPr>
      </p:pic>
    </p:spTree>
    <p:extLst>
      <p:ext uri="{BB962C8B-B14F-4D97-AF65-F5344CB8AC3E}">
        <p14:creationId xmlns:p14="http://schemas.microsoft.com/office/powerpoint/2010/main" val="356054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8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1" r="-11731"/>
          <a:stretch>
            <a:fillRect/>
          </a:stretch>
        </p:blipFill>
        <p:spPr>
          <a:xfrm>
            <a:off x="-535961" y="274638"/>
            <a:ext cx="10352167" cy="5693293"/>
          </a:xfrm>
        </p:spPr>
      </p:pic>
      <p:sp>
        <p:nvSpPr>
          <p:cNvPr id="3" name="TextBox 2"/>
          <p:cNvSpPr txBox="1"/>
          <p:nvPr/>
        </p:nvSpPr>
        <p:spPr>
          <a:xfrm>
            <a:off x="1496910" y="6131500"/>
            <a:ext cx="518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two daughter cells now enter 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2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027" b="-17027"/>
          <a:stretch>
            <a:fillRect/>
          </a:stretch>
        </p:blipFill>
        <p:spPr>
          <a:xfrm>
            <a:off x="169915" y="274638"/>
            <a:ext cx="8874572" cy="4880673"/>
          </a:xfrm>
        </p:spPr>
      </p:pic>
      <p:sp>
        <p:nvSpPr>
          <p:cNvPr id="5" name="TextBox 4"/>
          <p:cNvSpPr txBox="1"/>
          <p:nvPr/>
        </p:nvSpPr>
        <p:spPr>
          <a:xfrm>
            <a:off x="3114781" y="5835631"/>
            <a:ext cx="3660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of cell division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12036" y="2917815"/>
            <a:ext cx="1285226" cy="276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17872" y="3991209"/>
            <a:ext cx="1648112" cy="1693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345706" y="1799069"/>
            <a:ext cx="2812376" cy="4036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3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9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99" r="-20699"/>
          <a:stretch>
            <a:fillRect/>
          </a:stretch>
        </p:blipFill>
        <p:spPr>
          <a:xfrm>
            <a:off x="-796462" y="274638"/>
            <a:ext cx="10760634" cy="5917934"/>
          </a:xfrm>
        </p:spPr>
      </p:pic>
    </p:spTree>
    <p:extLst>
      <p:ext uri="{BB962C8B-B14F-4D97-AF65-F5344CB8AC3E}">
        <p14:creationId xmlns:p14="http://schemas.microsoft.com/office/powerpoint/2010/main" val="38148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1 at 2.29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00" r="-21400"/>
          <a:stretch>
            <a:fillRect/>
          </a:stretch>
        </p:blipFill>
        <p:spPr>
          <a:xfrm>
            <a:off x="-894151" y="274638"/>
            <a:ext cx="10808697" cy="5944367"/>
          </a:xfrm>
        </p:spPr>
      </p:pic>
    </p:spTree>
    <p:extLst>
      <p:ext uri="{BB962C8B-B14F-4D97-AF65-F5344CB8AC3E}">
        <p14:creationId xmlns:p14="http://schemas.microsoft.com/office/powerpoint/2010/main" val="216400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6-09-01 at 2.30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b="15290"/>
          <a:stretch>
            <a:fillRect/>
          </a:stretch>
        </p:blipFill>
        <p:spPr>
          <a:xfrm>
            <a:off x="294387" y="746762"/>
            <a:ext cx="8825344" cy="4853599"/>
          </a:xfrm>
        </p:spPr>
      </p:pic>
      <p:sp>
        <p:nvSpPr>
          <p:cNvPr id="7" name="Rectangle 6"/>
          <p:cNvSpPr/>
          <p:nvPr/>
        </p:nvSpPr>
        <p:spPr>
          <a:xfrm>
            <a:off x="6300874" y="1251400"/>
            <a:ext cx="2605012" cy="658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0315" y="1946740"/>
            <a:ext cx="2085571" cy="658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7503" y="2934131"/>
            <a:ext cx="2248383" cy="658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13380" y="5083107"/>
            <a:ext cx="1792506" cy="658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Tumours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you think would happen if </a:t>
            </a:r>
            <a:r>
              <a:rPr lang="en-US" dirty="0" err="1" smtClean="0"/>
              <a:t>cyclin</a:t>
            </a:r>
            <a:r>
              <a:rPr lang="en-US" dirty="0" smtClean="0"/>
              <a:t> or </a:t>
            </a:r>
            <a:r>
              <a:rPr lang="en-US" dirty="0" err="1" smtClean="0"/>
              <a:t>cyclin</a:t>
            </a:r>
            <a:r>
              <a:rPr lang="en-US" dirty="0" smtClean="0"/>
              <a:t> dependent kinases’ production/function was changed?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08" y="3604644"/>
            <a:ext cx="5576544" cy="31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tumour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cells divide uncontrollably they form a group of cells 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Tumour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These cells often stick to each other and do not travel to other parts of the body – </a:t>
            </a:r>
            <a:r>
              <a:rPr lang="en-US" b="1" dirty="0" smtClean="0">
                <a:solidFill>
                  <a:srgbClr val="FF0000"/>
                </a:solidFill>
              </a:rPr>
              <a:t>Benign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tumour where cells can detach is called a </a:t>
            </a:r>
            <a:r>
              <a:rPr lang="en-US" b="1" dirty="0" smtClean="0">
                <a:solidFill>
                  <a:srgbClr val="FF0000"/>
                </a:solidFill>
              </a:rPr>
              <a:t>primary tumour </a:t>
            </a:r>
            <a:r>
              <a:rPr lang="en-US" dirty="0" smtClean="0">
                <a:solidFill>
                  <a:srgbClr val="000000"/>
                </a:solidFill>
              </a:rPr>
              <a:t>and are </a:t>
            </a:r>
            <a:r>
              <a:rPr lang="en-US" b="1" dirty="0" smtClean="0">
                <a:solidFill>
                  <a:srgbClr val="FF0000"/>
                </a:solidFill>
              </a:rPr>
              <a:t>malignant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When cells from primary tumours travel to other parts of the body this is called </a:t>
            </a:r>
            <a:r>
              <a:rPr lang="en-US" b="1" dirty="0" smtClean="0">
                <a:solidFill>
                  <a:srgbClr val="FF0000"/>
                </a:solidFill>
              </a:rPr>
              <a:t>metastasis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Diseases caused by malignant tumours are called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cancers</a:t>
            </a:r>
            <a:endParaRPr lang="en-US" b="1" dirty="0" smtClean="0"/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3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a </a:t>
            </a:r>
            <a:r>
              <a:rPr lang="en-US" b="1" dirty="0" smtClean="0">
                <a:solidFill>
                  <a:srgbClr val="FF0000"/>
                </a:solidFill>
              </a:rPr>
              <a:t>mutation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2600" dirty="0" smtClean="0"/>
              <a:t>Random changes in the base sequence of genes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are mutations linked to the cell cycle and cancer?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Genes that are cancer causing if mutated are called </a:t>
            </a:r>
            <a:r>
              <a:rPr lang="en-US" b="1" dirty="0" smtClean="0">
                <a:solidFill>
                  <a:srgbClr val="FF0000"/>
                </a:solidFill>
              </a:rPr>
              <a:t>oncogenes.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What can cause mutations?</a:t>
            </a:r>
          </a:p>
          <a:p>
            <a:pPr marL="0" indent="0">
              <a:buNone/>
            </a:pPr>
            <a:r>
              <a:rPr lang="en-US" dirty="0" smtClean="0"/>
              <a:t>Things that cause mutations are called </a:t>
            </a:r>
            <a:r>
              <a:rPr lang="en-US" b="1" dirty="0" smtClean="0">
                <a:solidFill>
                  <a:srgbClr val="FF0000"/>
                </a:solidFill>
              </a:rPr>
              <a:t>carcinogens</a:t>
            </a:r>
          </a:p>
          <a:p>
            <a:pPr marL="0" indent="0">
              <a:buNone/>
            </a:pPr>
            <a:r>
              <a:rPr lang="en-US" sz="3100" dirty="0" smtClean="0"/>
              <a:t>X-ray, UV, chemicals in cigarettes</a:t>
            </a:r>
            <a:r>
              <a:rPr lang="is-IS" sz="3100" dirty="0" smtClean="0"/>
              <a:t>….</a:t>
            </a:r>
            <a:endParaRPr lang="en-US" sz="3100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317843" y="321074"/>
            <a:ext cx="11886152" cy="6536926"/>
          </a:xfrm>
        </p:spPr>
      </p:pic>
    </p:spTree>
    <p:extLst>
      <p:ext uri="{BB962C8B-B14F-4D97-AF65-F5344CB8AC3E}">
        <p14:creationId xmlns:p14="http://schemas.microsoft.com/office/powerpoint/2010/main" val="127007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0 at 10.2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86" y="-215900"/>
            <a:ext cx="5791200" cy="3632200"/>
          </a:xfrm>
          <a:prstGeom prst="rect">
            <a:avLst/>
          </a:prstGeom>
        </p:spPr>
      </p:pic>
      <p:pic>
        <p:nvPicPr>
          <p:cNvPr id="5" name="Picture 4" descr="Screen Shot 2016-11-10 at 10.22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17638"/>
            <a:ext cx="665368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87" y="3930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/>
              <a:t>1.6 Cell Division</a:t>
            </a:r>
            <a:br>
              <a:rPr lang="en-US" sz="6600" b="1" u="sng" dirty="0" smtClean="0"/>
            </a:br>
            <a:r>
              <a:rPr lang="en-US" sz="6600" b="1" u="sng" dirty="0" smtClean="0"/>
              <a:t>Mitosis</a:t>
            </a:r>
            <a:endParaRPr lang="en-US" sz="6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956" y="2137510"/>
            <a:ext cx="7145518" cy="256744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Describe events during interphase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/>
              <a:t>Draw the stage of mitosis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err="1" smtClean="0"/>
              <a:t>Recognise</a:t>
            </a:r>
            <a:r>
              <a:rPr lang="en-US" sz="4000" dirty="0" smtClean="0"/>
              <a:t> the stages of mitosis from diagrams an micrographs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division for growth and repair</a:t>
            </a:r>
          </a:p>
          <a:p>
            <a:r>
              <a:rPr lang="en-US" dirty="0" smtClean="0"/>
              <a:t>Produces two genetically identical nuclei. The cell then divides.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05" y="3588949"/>
            <a:ext cx="7816550" cy="28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99320" y="493151"/>
            <a:ext cx="2572450" cy="2214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43832" y="3788745"/>
            <a:ext cx="2572450" cy="2214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2999" y="3788745"/>
            <a:ext cx="2572450" cy="22140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4357" y="2707248"/>
            <a:ext cx="537284" cy="939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77463" y="2707248"/>
            <a:ext cx="928034" cy="939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85449" y="1078542"/>
            <a:ext cx="149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46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7306" y="4284821"/>
            <a:ext cx="149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46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84931" y="4284821"/>
            <a:ext cx="149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46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022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592"/>
            <a:ext cx="8229600" cy="1143000"/>
          </a:xfrm>
        </p:spPr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pic>
        <p:nvPicPr>
          <p:cNvPr id="4" name="Content Placeholder 3" descr="Screen Shot 2016-09-01 at 10.43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37" r="-43237"/>
          <a:stretch>
            <a:fillRect/>
          </a:stretch>
        </p:blipFill>
        <p:spPr>
          <a:xfrm>
            <a:off x="-1773343" y="997408"/>
            <a:ext cx="10076819" cy="5541862"/>
          </a:xfrm>
        </p:spPr>
      </p:pic>
      <p:sp>
        <p:nvSpPr>
          <p:cNvPr id="5" name="TextBox 4"/>
          <p:cNvSpPr txBox="1"/>
          <p:nvPr/>
        </p:nvSpPr>
        <p:spPr>
          <a:xfrm>
            <a:off x="6046060" y="1044327"/>
            <a:ext cx="266082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G1 – Cells organelles duplicate</a:t>
            </a:r>
          </a:p>
          <a:p>
            <a:endParaRPr lang="en-US" dirty="0"/>
          </a:p>
          <a:p>
            <a:r>
              <a:rPr lang="en-US" dirty="0" smtClean="0"/>
              <a:t>S – All the DNA is replicated</a:t>
            </a:r>
          </a:p>
          <a:p>
            <a:endParaRPr lang="en-US" dirty="0"/>
          </a:p>
          <a:p>
            <a:r>
              <a:rPr lang="en-US" dirty="0" smtClean="0"/>
              <a:t>G2 – Cell repairs any damage to DNA. Produces all enzymes required for cell division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60066"/>
                </a:solidFill>
              </a:rPr>
              <a:t>During </a:t>
            </a:r>
            <a:r>
              <a:rPr lang="en-US" b="1" u="sng" dirty="0" smtClean="0">
                <a:solidFill>
                  <a:srgbClr val="660066"/>
                </a:solidFill>
              </a:rPr>
              <a:t>interphase</a:t>
            </a:r>
            <a:r>
              <a:rPr lang="en-US" dirty="0" smtClean="0">
                <a:solidFill>
                  <a:srgbClr val="660066"/>
                </a:solidFill>
              </a:rPr>
              <a:t> all of the DNA in the cell is copied. Why?</a:t>
            </a:r>
          </a:p>
          <a:p>
            <a:endParaRPr lang="en-US" dirty="0"/>
          </a:p>
          <a:p>
            <a:r>
              <a:rPr lang="en-US" dirty="0" smtClean="0"/>
              <a:t>G0 – Sometimes cells don’t go on to divide right away. They can remain in G0 phase.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02862" y="4970531"/>
            <a:ext cx="329231" cy="721276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  <a:effectLst>
            <a:outerShdw blurRad="40005" dist="19939" dir="5400000" sx="113000" sy="113000" algn="tl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83373" y="5842000"/>
            <a:ext cx="46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35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Cyclins</a:t>
            </a:r>
            <a:r>
              <a:rPr lang="en-US" sz="3600" dirty="0" smtClean="0"/>
              <a:t> and control of the cell cycle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2" y="1600200"/>
            <a:ext cx="4204447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Cyclin</a:t>
            </a:r>
            <a:r>
              <a:rPr lang="en-US" dirty="0" smtClean="0"/>
              <a:t> D – tells cell to move from G0 to G1 to S </a:t>
            </a:r>
          </a:p>
          <a:p>
            <a:r>
              <a:rPr lang="en-US" dirty="0" err="1" smtClean="0"/>
              <a:t>Cyclin</a:t>
            </a:r>
            <a:r>
              <a:rPr lang="en-US" dirty="0" smtClean="0"/>
              <a:t> E – prepares the cell for DNA replication</a:t>
            </a:r>
          </a:p>
          <a:p>
            <a:r>
              <a:rPr lang="en-US" dirty="0" err="1" smtClean="0"/>
              <a:t>Cyclin</a:t>
            </a:r>
            <a:r>
              <a:rPr lang="en-US" dirty="0" smtClean="0"/>
              <a:t> A – Activated DNA replication</a:t>
            </a:r>
          </a:p>
          <a:p>
            <a:r>
              <a:rPr lang="en-US" dirty="0" err="1" smtClean="0"/>
              <a:t>Cyclin</a:t>
            </a:r>
            <a:r>
              <a:rPr lang="en-US" dirty="0" smtClean="0"/>
              <a:t> B – Prepares spindles and other tasks in the cytoplasm ready for mitosis.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On your cell cycle diagram indicate where you think these </a:t>
            </a:r>
            <a:r>
              <a:rPr lang="en-US" dirty="0" err="1" smtClean="0"/>
              <a:t>cyclins</a:t>
            </a:r>
            <a:r>
              <a:rPr lang="en-US" dirty="0" smtClean="0"/>
              <a:t> will peak</a:t>
            </a:r>
            <a:endParaRPr lang="en-US" dirty="0"/>
          </a:p>
        </p:txBody>
      </p:sp>
      <p:pic>
        <p:nvPicPr>
          <p:cNvPr id="4" name="Content Placeholder 3" descr="Screen Shot 2016-09-01 at 10.4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37" r="-43237"/>
          <a:stretch>
            <a:fillRect/>
          </a:stretch>
        </p:blipFill>
        <p:spPr>
          <a:xfrm>
            <a:off x="-1369930" y="1600200"/>
            <a:ext cx="7241814" cy="39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6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6-09-01 at 10.4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37" r="-43237"/>
          <a:stretch>
            <a:fillRect/>
          </a:stretch>
        </p:blipFill>
        <p:spPr>
          <a:xfrm>
            <a:off x="3919246" y="3495543"/>
            <a:ext cx="5986754" cy="32924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984" r="-4984"/>
          <a:stretch>
            <a:fillRect/>
          </a:stretch>
        </p:blipFill>
        <p:spPr>
          <a:xfrm>
            <a:off x="-394448" y="0"/>
            <a:ext cx="6982091" cy="3839881"/>
          </a:xfrm>
        </p:spPr>
      </p:pic>
    </p:spTree>
    <p:extLst>
      <p:ext uri="{BB962C8B-B14F-4D97-AF65-F5344CB8AC3E}">
        <p14:creationId xmlns:p14="http://schemas.microsoft.com/office/powerpoint/2010/main" val="41212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2799976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Cyclins</a:t>
            </a:r>
            <a:r>
              <a:rPr lang="en-US" sz="2400" dirty="0" smtClean="0"/>
              <a:t> are proteins.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They attach to </a:t>
            </a:r>
            <a:r>
              <a:rPr lang="en-US" sz="2400" dirty="0" err="1" smtClean="0"/>
              <a:t>cyclin</a:t>
            </a:r>
            <a:r>
              <a:rPr lang="en-US" sz="2400" dirty="0" smtClean="0"/>
              <a:t> dependent kinases (CDKs) which allows them to act as enzymes.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enzymes control the cell cycle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76" y="214520"/>
            <a:ext cx="5507160" cy="58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417</Words>
  <Application>Microsoft Macintosh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How do you get bigger?</vt:lpstr>
      <vt:lpstr>PowerPoint Presentation</vt:lpstr>
      <vt:lpstr>1.6 Cell Division Mitosis</vt:lpstr>
      <vt:lpstr>Mitosis</vt:lpstr>
      <vt:lpstr>PowerPoint Presentation</vt:lpstr>
      <vt:lpstr>The Cell Cycle</vt:lpstr>
      <vt:lpstr>Cyclins and control of the cell cycle</vt:lpstr>
      <vt:lpstr>PowerPoint Presentation</vt:lpstr>
      <vt:lpstr>PowerPoint Presentation</vt:lpstr>
      <vt:lpstr>PowerPoint Presentation</vt:lpstr>
      <vt:lpstr>Supercoiling of 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Cytokinesis</vt:lpstr>
      <vt:lpstr>PowerPoint Presentation</vt:lpstr>
      <vt:lpstr>PowerPoint Presentation</vt:lpstr>
      <vt:lpstr>PowerPoint Presentation</vt:lpstr>
      <vt:lpstr>Tumours and Cancer</vt:lpstr>
      <vt:lpstr>What is a tumour?</vt:lpstr>
      <vt:lpstr>Mutations 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Thomas Kitwood</dc:creator>
  <cp:lastModifiedBy>Thomas Kitwood</cp:lastModifiedBy>
  <cp:revision>27</cp:revision>
  <dcterms:created xsi:type="dcterms:W3CDTF">2016-09-01T02:39:15Z</dcterms:created>
  <dcterms:modified xsi:type="dcterms:W3CDTF">2016-11-10T03:45:42Z</dcterms:modified>
</cp:coreProperties>
</file>