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6" r:id="rId2"/>
    <p:sldId id="375" r:id="rId3"/>
    <p:sldId id="373" r:id="rId4"/>
    <p:sldId id="334" r:id="rId5"/>
    <p:sldId id="376" r:id="rId6"/>
    <p:sldId id="256" r:id="rId7"/>
    <p:sldId id="374" r:id="rId8"/>
    <p:sldId id="301" r:id="rId9"/>
    <p:sldId id="367" r:id="rId10"/>
    <p:sldId id="368" r:id="rId11"/>
    <p:sldId id="369" r:id="rId12"/>
    <p:sldId id="370" r:id="rId13"/>
    <p:sldId id="36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0"/>
    <p:restoredTop sz="50000" autoAdjust="0"/>
  </p:normalViewPr>
  <p:slideViewPr>
    <p:cSldViewPr>
      <p:cViewPr varScale="1">
        <p:scale>
          <a:sx n="108" d="100"/>
          <a:sy n="108" d="100"/>
        </p:scale>
        <p:origin x="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4CBC4-73D7-6547-85D0-F906CC1F50DB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29BC-B04C-0649-B497-F49A31238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3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29BC-B04C-0649-B497-F49A31238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EB58-D2CA-F343-8A26-0C4E60B0A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3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06B2-ECE7-4448-B7A4-39DEB31963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885A-7C9F-6040-9324-C63C0078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2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80C3-647A-1E4B-8401-5DA1CF4B0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37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AD77-EE5A-3944-960B-E7565A489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8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691C-417D-9B40-9465-3C093650A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E339-C2DE-DF4E-A60F-9C6E5C72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900D-7D34-A34D-B1F8-A2017F2FD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8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03DE-5713-934B-A509-C3A98D57A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ADF7-A6BB-AB49-90EC-0D14538EA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898D-206B-124A-8178-EA9E498E1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8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3EDF-54FC-0F4A-8A17-D8EEFE03C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5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58131C3B-BE5D-CB4D-8B21-A808B0877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70860703" TargetMode="External"/><Relationship Id="rId3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learn.genetics.utah.edu/content/cells/scal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Tahoma" charset="0"/>
                <a:cs typeface="Tahoma" charset="0"/>
              </a:rPr>
              <a:t>Which one is alive? Why?</a:t>
            </a:r>
            <a:br>
              <a:rPr lang="en-US" dirty="0" smtClean="0">
                <a:latin typeface="Tahoma" charset="0"/>
                <a:ea typeface="Tahoma" charset="0"/>
                <a:cs typeface="Tahoma" charset="0"/>
              </a:rPr>
            </a:b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819158"/>
            <a:ext cx="48260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8"/>
            <a:ext cx="515937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1175"/>
            <a:ext cx="3816424" cy="1143000"/>
          </a:xfrm>
        </p:spPr>
        <p:txBody>
          <a:bodyPr/>
          <a:lstStyle/>
          <a:p>
            <a:r>
              <a:rPr lang="en-US" dirty="0" smtClean="0"/>
              <a:t>Muscle Cells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9592" y="6165304"/>
            <a:ext cx="74168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991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30mm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514983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long (average of 30mm)</a:t>
            </a:r>
          </a:p>
          <a:p>
            <a:r>
              <a:rPr lang="en-US" dirty="0" smtClean="0"/>
              <a:t>Many nuclei without membranes dividing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12" y="1570480"/>
            <a:ext cx="7427104" cy="42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87" y="248856"/>
            <a:ext cx="8229600" cy="114300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F</a:t>
            </a:r>
            <a:r>
              <a:rPr lang="en-US" dirty="0" smtClean="0">
                <a:latin typeface="Cambria"/>
                <a:cs typeface="Cambria"/>
              </a:rPr>
              <a:t>ungal hyphae</a:t>
            </a:r>
            <a:r>
              <a:rPr lang="en-US" dirty="0">
                <a:latin typeface="Cambria"/>
                <a:cs typeface="Cambria"/>
              </a:rPr>
              <a:t/>
            </a:r>
            <a:br>
              <a:rPr lang="en-US" dirty="0">
                <a:latin typeface="Cambria"/>
                <a:cs typeface="Cambria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437" r="-2276"/>
          <a:stretch/>
        </p:blipFill>
        <p:spPr>
          <a:xfrm>
            <a:off x="4788989" y="836712"/>
            <a:ext cx="3844260" cy="4525963"/>
          </a:xfrm>
        </p:spPr>
      </p:pic>
      <p:sp>
        <p:nvSpPr>
          <p:cNvPr id="4" name="TextBox 3"/>
          <p:cNvSpPr txBox="1"/>
          <p:nvPr/>
        </p:nvSpPr>
        <p:spPr>
          <a:xfrm>
            <a:off x="4638245" y="5733256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long </a:t>
            </a:r>
          </a:p>
          <a:p>
            <a:r>
              <a:rPr lang="en-US" dirty="0" smtClean="0"/>
              <a:t>Many nuclei without membranes dividing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250" r="18204"/>
          <a:stretch/>
        </p:blipFill>
        <p:spPr>
          <a:xfrm rot="5400000">
            <a:off x="-341307" y="1365682"/>
            <a:ext cx="5296554" cy="42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40" y="-166836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Acetabulgaria</a:t>
            </a:r>
            <a:r>
              <a:rPr lang="en-US" i="1" dirty="0" smtClean="0"/>
              <a:t>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i="1" dirty="0" smtClean="0"/>
              <a:t>Giant </a:t>
            </a:r>
            <a:r>
              <a:rPr lang="en-US" dirty="0" smtClean="0"/>
              <a:t>Algae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36" r="-3291" b="11704"/>
          <a:stretch/>
        </p:blipFill>
        <p:spPr>
          <a:xfrm>
            <a:off x="683568" y="1117594"/>
            <a:ext cx="4176464" cy="4399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40" y="976164"/>
            <a:ext cx="3810000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4290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mm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088" y="1268760"/>
            <a:ext cx="0" cy="41044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80112" y="5333184"/>
            <a:ext cx="3095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Massive</a:t>
            </a:r>
            <a:r>
              <a:rPr lang="en-US" dirty="0" smtClean="0"/>
              <a:t> – Can grow up to 10cm even though it’s a single cell with one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40152" y="299695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  <a:p>
            <a:r>
              <a:rPr lang="is-IS" dirty="0" smtClean="0"/>
              <a:t>Great documentary on the discovery of cells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9917" y="5033501"/>
            <a:ext cx="414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https://vimeo.com/70860703 -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2182"/>
            <a:ext cx="3841744" cy="39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-315416"/>
            <a:ext cx="8693836" cy="613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39" y="6082873"/>
            <a:ext cx="896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Prokaryotes</a:t>
            </a:r>
            <a:r>
              <a:rPr lang="en-US" dirty="0" smtClean="0"/>
              <a:t> = Singled celled with no nucleus (bacteria)</a:t>
            </a:r>
          </a:p>
          <a:p>
            <a:r>
              <a:rPr lang="en-US" dirty="0" smtClean="0"/>
              <a:t>Eukaryotes </a:t>
            </a:r>
            <a:r>
              <a:rPr lang="mr-IN" dirty="0" smtClean="0"/>
              <a:t>–</a:t>
            </a:r>
            <a:r>
              <a:rPr lang="en-US" dirty="0" smtClean="0"/>
              <a:t> Single and multicellular with nucleus (</a:t>
            </a:r>
            <a:r>
              <a:rPr lang="en-US" dirty="0" err="1" smtClean="0"/>
              <a:t>protists</a:t>
            </a:r>
            <a:r>
              <a:rPr lang="en-US" dirty="0" smtClean="0"/>
              <a:t>, plants, animals, fungi)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27784" y="5446653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Prokaryotes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080" y="2327396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Eukaryotes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368532" y="5157192"/>
            <a:ext cx="123348" cy="402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92080" y="1988840"/>
            <a:ext cx="462976" cy="348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46255" y="581598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you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8395852" y="5723653"/>
            <a:ext cx="23875" cy="179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71902"/>
            <a:ext cx="3804293" cy="366347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dirty="0"/>
              <a:t>1.1 Introduction to cells</a:t>
            </a:r>
            <a:br>
              <a:rPr lang="en-US" sz="1600" dirty="0"/>
            </a:br>
            <a:endParaRPr lang="en-US" sz="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59787"/>
            <a:ext cx="3804293" cy="5071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25" b="1" dirty="0"/>
              <a:t>Understanding:</a:t>
            </a:r>
          </a:p>
          <a:p>
            <a:pPr>
              <a:buFontTx/>
              <a:buChar char="-"/>
            </a:pPr>
            <a:endParaRPr lang="en-US" sz="1125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According </a:t>
            </a:r>
            <a:r>
              <a:rPr lang="en-US" sz="1400" b="1" dirty="0">
                <a:solidFill>
                  <a:srgbClr val="FF0000"/>
                </a:solidFill>
              </a:rPr>
              <a:t>to the cell theory, living organisms are composed of cells.</a:t>
            </a:r>
          </a:p>
          <a:p>
            <a:r>
              <a:rPr lang="en-US" sz="1400" dirty="0" smtClean="0"/>
              <a:t>Organisms </a:t>
            </a:r>
            <a:r>
              <a:rPr lang="en-US" sz="1400" dirty="0"/>
              <a:t>consisting of only one cell carry out all </a:t>
            </a:r>
            <a:r>
              <a:rPr lang="en-US" sz="1400" b="1" dirty="0">
                <a:solidFill>
                  <a:srgbClr val="FF0000"/>
                </a:solidFill>
              </a:rPr>
              <a:t>functions of life </a:t>
            </a:r>
            <a:r>
              <a:rPr lang="en-US" sz="1400" dirty="0"/>
              <a:t>in that cell.</a:t>
            </a:r>
          </a:p>
          <a:p>
            <a:r>
              <a:rPr lang="en-US" sz="1400" dirty="0" smtClean="0"/>
              <a:t>Surface </a:t>
            </a:r>
            <a:r>
              <a:rPr lang="en-US" sz="1400" dirty="0"/>
              <a:t>area to volume ratio is important in the limitation of cell size.</a:t>
            </a:r>
          </a:p>
          <a:p>
            <a:r>
              <a:rPr lang="en-US" sz="1400" dirty="0" smtClean="0"/>
              <a:t>Multicellular </a:t>
            </a:r>
            <a:r>
              <a:rPr lang="en-US" sz="1400" dirty="0"/>
              <a:t>organisms have properties that emerge from the interaction </a:t>
            </a:r>
            <a:r>
              <a:rPr lang="en-US" sz="1400" dirty="0" smtClean="0"/>
              <a:t>of their </a:t>
            </a:r>
            <a:r>
              <a:rPr lang="en-US" sz="1400" dirty="0"/>
              <a:t>cellular components.</a:t>
            </a:r>
          </a:p>
          <a:p>
            <a:r>
              <a:rPr lang="en-US" sz="1400" dirty="0" smtClean="0"/>
              <a:t>Specialized </a:t>
            </a:r>
            <a:r>
              <a:rPr lang="en-US" sz="1400" dirty="0"/>
              <a:t>tissues can develop by cell differentiation in </a:t>
            </a:r>
            <a:r>
              <a:rPr lang="en-US" sz="1400" dirty="0" smtClean="0"/>
              <a:t>multicellular organisms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Differentiation </a:t>
            </a:r>
            <a:r>
              <a:rPr lang="en-US" sz="1400" dirty="0"/>
              <a:t>involves the expression of some genes and not others in </a:t>
            </a:r>
            <a:r>
              <a:rPr lang="en-US" sz="1400" dirty="0" smtClean="0"/>
              <a:t>a cell’s </a:t>
            </a:r>
            <a:r>
              <a:rPr lang="en-US" sz="1400" dirty="0"/>
              <a:t>genome.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capacity of stem cells to divide and differentiate along </a:t>
            </a:r>
            <a:r>
              <a:rPr lang="en-US" sz="1400" dirty="0" smtClean="0"/>
              <a:t>different pathways </a:t>
            </a:r>
            <a:r>
              <a:rPr lang="en-US" sz="1400" dirty="0"/>
              <a:t>is necessary in </a:t>
            </a:r>
            <a:r>
              <a:rPr lang="en-US" sz="1400" dirty="0" smtClean="0"/>
              <a:t>embryonic development.</a:t>
            </a:r>
            <a:endParaRPr lang="en-US" sz="1400" dirty="0"/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6463" y="876892"/>
            <a:ext cx="3091961" cy="22834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Applications</a:t>
            </a:r>
            <a:r>
              <a:rPr lang="en-US" sz="1125" b="1" dirty="0" smtClean="0"/>
              <a:t>:</a:t>
            </a:r>
          </a:p>
          <a:p>
            <a:r>
              <a:rPr lang="en-US" sz="1000" dirty="0" smtClean="0"/>
              <a:t>Questioning </a:t>
            </a:r>
            <a:r>
              <a:rPr lang="en-US" sz="1000" dirty="0"/>
              <a:t>the cell theory using atypical examples, </a:t>
            </a:r>
            <a:r>
              <a:rPr lang="en-US" sz="1000" dirty="0" smtClean="0"/>
              <a:t>including striated </a:t>
            </a:r>
            <a:r>
              <a:rPr lang="en-US" sz="1000" dirty="0"/>
              <a:t>muscle, giant algae and </a:t>
            </a:r>
            <a:r>
              <a:rPr lang="en-US" sz="1000" dirty="0" err="1"/>
              <a:t>aseptate</a:t>
            </a:r>
            <a:r>
              <a:rPr lang="en-US" sz="1000" dirty="0"/>
              <a:t> fungal hyphae.</a:t>
            </a:r>
          </a:p>
          <a:p>
            <a:r>
              <a:rPr lang="en-US" sz="1000" dirty="0" smtClean="0"/>
              <a:t>Investigation </a:t>
            </a:r>
            <a:r>
              <a:rPr lang="en-US" sz="1000" dirty="0"/>
              <a:t>of functions of life in Paramecium and one </a:t>
            </a:r>
            <a:r>
              <a:rPr lang="en-US" sz="1000" dirty="0" smtClean="0"/>
              <a:t>named photosynthetic </a:t>
            </a:r>
            <a:r>
              <a:rPr lang="en-US" sz="1000" dirty="0"/>
              <a:t>unicellular organism.</a:t>
            </a:r>
          </a:p>
          <a:p>
            <a:r>
              <a:rPr lang="en-US" sz="1000" dirty="0" smtClean="0"/>
              <a:t>Use </a:t>
            </a:r>
            <a:r>
              <a:rPr lang="en-US" sz="1000" dirty="0"/>
              <a:t>of stem cells to treat </a:t>
            </a:r>
            <a:r>
              <a:rPr lang="en-US" sz="1000" dirty="0" err="1"/>
              <a:t>Stargardt’s</a:t>
            </a:r>
            <a:r>
              <a:rPr lang="en-US" sz="1000" dirty="0"/>
              <a:t> disease and one </a:t>
            </a:r>
            <a:r>
              <a:rPr lang="en-US" sz="1000" dirty="0" smtClean="0"/>
              <a:t>other named </a:t>
            </a:r>
            <a:r>
              <a:rPr lang="en-US" sz="1000" dirty="0"/>
              <a:t>condition.</a:t>
            </a:r>
          </a:p>
          <a:p>
            <a:r>
              <a:rPr lang="en-US" sz="1000" dirty="0" smtClean="0"/>
              <a:t>Ethics </a:t>
            </a:r>
            <a:r>
              <a:rPr lang="en-US" sz="1000" dirty="0"/>
              <a:t>of the therapeutic use of stem cells from specially </a:t>
            </a:r>
            <a:r>
              <a:rPr lang="en-US" sz="1000" dirty="0" smtClean="0"/>
              <a:t>created embryos</a:t>
            </a:r>
            <a:r>
              <a:rPr lang="en-US" sz="1000" dirty="0"/>
              <a:t>, from the umbilical cord blood of a new-born baby and from </a:t>
            </a:r>
            <a:r>
              <a:rPr lang="en-US" sz="1000" dirty="0" smtClean="0"/>
              <a:t>an adult’s </a:t>
            </a:r>
            <a:r>
              <a:rPr lang="en-US" sz="1000" dirty="0"/>
              <a:t>own tissues.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6463" y="3284984"/>
            <a:ext cx="3091961" cy="153152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Skills:</a:t>
            </a:r>
          </a:p>
          <a:p>
            <a:r>
              <a:rPr lang="en-US" sz="1050" dirty="0"/>
              <a:t>Use of a light microscope to investigate the structure of cells </a:t>
            </a:r>
            <a:r>
              <a:rPr lang="en-US" sz="1050" dirty="0" smtClean="0"/>
              <a:t>and tissues</a:t>
            </a:r>
            <a:r>
              <a:rPr lang="en-US" sz="1050" dirty="0"/>
              <a:t>, with drawing of cells. Calculation of the magnification of </a:t>
            </a:r>
            <a:r>
              <a:rPr lang="en-US" sz="1050" dirty="0" smtClean="0"/>
              <a:t>drawings and </a:t>
            </a:r>
            <a:r>
              <a:rPr lang="en-US" sz="1050" dirty="0"/>
              <a:t>the actual size of structures and </a:t>
            </a:r>
            <a:r>
              <a:rPr lang="en-US" sz="1050" dirty="0" err="1"/>
              <a:t>ultrastructures</a:t>
            </a:r>
            <a:r>
              <a:rPr lang="en-US" sz="1050" dirty="0"/>
              <a:t> shown in drawings </a:t>
            </a:r>
            <a:r>
              <a:rPr lang="en-US" sz="1050" dirty="0" smtClean="0"/>
              <a:t>or micrographs</a:t>
            </a:r>
            <a:r>
              <a:rPr lang="en-US" sz="1050" dirty="0"/>
              <a:t>. (Practical 1)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032" y="4941168"/>
            <a:ext cx="3091961" cy="153760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/>
              <a:t>Nature of science</a:t>
            </a:r>
            <a:r>
              <a:rPr lang="en-US" sz="1350" b="1" dirty="0" smtClean="0"/>
              <a:t>:</a:t>
            </a:r>
            <a:endParaRPr lang="en-US" sz="1100" dirty="0"/>
          </a:p>
          <a:p>
            <a:r>
              <a:rPr lang="en-US" sz="1100" dirty="0"/>
              <a:t>Looking for trends and discrepancies—although most organisms conform to cell theory, there are exceptions. (3.1)</a:t>
            </a:r>
          </a:p>
          <a:p>
            <a:r>
              <a:rPr lang="en-US" sz="1100" dirty="0"/>
              <a:t>Ethical implications of research—research involving stem cells is growing in importance and raises ethical issues. (4.5)</a:t>
            </a:r>
          </a:p>
          <a:p>
            <a:pPr marL="0" indent="0">
              <a:buNone/>
            </a:pP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9315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178" y="38124"/>
            <a:ext cx="8229600" cy="562074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  <a:latin typeface="Cambria"/>
                <a:cs typeface="Cambria"/>
              </a:rPr>
              <a:t>Life</a:t>
            </a:r>
            <a:endParaRPr lang="en-US" sz="3600" b="1" u="sng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4" y="864426"/>
            <a:ext cx="3708474" cy="263138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68972" y="-531440"/>
            <a:ext cx="4877003" cy="40272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sz="2800" dirty="0" smtClean="0">
                <a:latin typeface="Cambria"/>
                <a:cs typeface="Cambria"/>
              </a:rPr>
              <a:t>Metabolism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Chemical reactions </a:t>
            </a:r>
          </a:p>
          <a:p>
            <a:r>
              <a:rPr lang="en-US" sz="2800" dirty="0" smtClean="0">
                <a:latin typeface="Cambria"/>
                <a:cs typeface="Cambria"/>
              </a:rPr>
              <a:t>Growth/Development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Increase in size</a:t>
            </a:r>
          </a:p>
          <a:p>
            <a:r>
              <a:rPr lang="en-US" sz="2800" dirty="0" smtClean="0">
                <a:latin typeface="Cambria"/>
                <a:cs typeface="Cambria"/>
              </a:rPr>
              <a:t>Reproduction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Producing offspring</a:t>
            </a:r>
          </a:p>
          <a:p>
            <a:r>
              <a:rPr lang="en-US" sz="2800" dirty="0" smtClean="0">
                <a:latin typeface="Cambria"/>
                <a:cs typeface="Cambria"/>
              </a:rPr>
              <a:t>Response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React to changes in the environment</a:t>
            </a:r>
          </a:p>
          <a:p>
            <a:r>
              <a:rPr lang="en-US" sz="2800" dirty="0" smtClean="0">
                <a:latin typeface="Cambria"/>
                <a:cs typeface="Cambria"/>
              </a:rPr>
              <a:t>Homeostasis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Maintaining internal conditions</a:t>
            </a:r>
          </a:p>
          <a:p>
            <a:r>
              <a:rPr lang="en-US" sz="2800" dirty="0" smtClean="0">
                <a:latin typeface="Cambria"/>
                <a:cs typeface="Cambria"/>
              </a:rPr>
              <a:t>Nutrition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Feeding to provide 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energy</a:t>
            </a:r>
          </a:p>
          <a:p>
            <a:r>
              <a:rPr lang="en-US" sz="2800" dirty="0" smtClean="0">
                <a:latin typeface="Cambria"/>
                <a:cs typeface="Cambria"/>
              </a:rPr>
              <a:t>Excretion</a:t>
            </a:r>
            <a:endParaRPr lang="en-US" sz="28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Getting rid of waste products</a:t>
            </a:r>
            <a:endParaRPr lang="en-US" sz="20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55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/>
                <a:cs typeface="Cambria"/>
              </a:rPr>
              <a:t>Paramecium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860" y="6215606"/>
            <a:ext cx="7342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”Life has the ability to reproduce and maintain its own complexity”</a:t>
            </a:r>
          </a:p>
          <a:p>
            <a:pPr algn="r"/>
            <a:r>
              <a:rPr lang="en-US" dirty="0" smtClean="0"/>
              <a:t>Max </a:t>
            </a:r>
            <a:r>
              <a:rPr lang="en-US" dirty="0" err="1" smtClean="0"/>
              <a:t>Tegmark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9" y="3692748"/>
            <a:ext cx="3782772" cy="18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6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a virus alive?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27" y="1268760"/>
            <a:ext cx="635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927" y="470942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ebola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-891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b="1" u="sng" dirty="0" smtClean="0">
                <a:latin typeface="Cambria"/>
                <a:cs typeface="Cambria"/>
              </a:rPr>
              <a:t>Topic 1: Cell Biology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2687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/>
                <a:cs typeface="Cambria"/>
              </a:rPr>
              <a:t>1.1 Introduction to cells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36912"/>
            <a:ext cx="81369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1. Identify the characteristics of life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2. Define 'cell theory'</a:t>
            </a:r>
          </a:p>
          <a:p>
            <a:r>
              <a:rPr lang="en-US" sz="2800" dirty="0">
                <a:solidFill>
                  <a:srgbClr val="000000"/>
                </a:solidFill>
              </a:rPr>
              <a:t>2. Discuss what is a 'typical' cell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3. Identify 'atypical' aspects of some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30243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Cell Theory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40152" y="2996952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  <a:p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3209392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200" y="211285"/>
            <a:ext cx="547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Weebly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Video: The wacky history of cell theory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6150" y="951323"/>
            <a:ext cx="57278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are three aspects of cell theory?</a:t>
            </a:r>
          </a:p>
          <a:p>
            <a:pPr marL="342900" indent="-342900">
              <a:buAutoNum type="arabicPeriod"/>
            </a:pPr>
            <a:r>
              <a:rPr lang="en-US" dirty="0" smtClean="0"/>
              <a:t>Who was the first person to see bacterial cells?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did he call them?</a:t>
            </a:r>
          </a:p>
          <a:p>
            <a:pPr marL="342900" indent="-342900">
              <a:buAutoNum type="arabicPeriod"/>
            </a:pPr>
            <a:r>
              <a:rPr lang="en-US" dirty="0" smtClean="0"/>
              <a:t>Who first used the word ’cell’?</a:t>
            </a:r>
          </a:p>
          <a:p>
            <a:pPr marL="342900" indent="-342900">
              <a:buAutoNum type="arabicPeriod"/>
            </a:pPr>
            <a:r>
              <a:rPr lang="en-US" dirty="0" smtClean="0"/>
              <a:t>Who suggested ‘cell theory’?</a:t>
            </a:r>
          </a:p>
          <a:p>
            <a:pPr marL="342900" indent="-342900">
              <a:buAutoNum type="arabicPeriod"/>
            </a:pPr>
            <a:r>
              <a:rPr lang="en-US" dirty="0" smtClean="0"/>
              <a:t>Do cells just ‘appear’?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418" y="3371726"/>
            <a:ext cx="2794000" cy="332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1" y="3054226"/>
            <a:ext cx="2235200" cy="364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557" b="9999"/>
          <a:stretch/>
        </p:blipFill>
        <p:spPr>
          <a:xfrm>
            <a:off x="5840898" y="3052548"/>
            <a:ext cx="2880320" cy="35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8229600" cy="56207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/>
            </a:r>
            <a:br>
              <a:rPr lang="en-US" dirty="0">
                <a:solidFill>
                  <a:srgbClr val="FF0000"/>
                </a:solidFill>
                <a:latin typeface="Cambria"/>
                <a:cs typeface="Cambria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60648"/>
            <a:ext cx="8928992" cy="561662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ambria"/>
                <a:cs typeface="Cambria"/>
              </a:rPr>
              <a:t>Cell Theory:</a:t>
            </a:r>
          </a:p>
          <a:p>
            <a:pPr marL="0" indent="0">
              <a:buNone/>
            </a:pPr>
            <a:r>
              <a:rPr lang="en-US" dirty="0"/>
              <a:t>Define ‘theory’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A </a:t>
            </a:r>
            <a:r>
              <a:rPr lang="en-US" sz="2000" b="1" dirty="0">
                <a:solidFill>
                  <a:srgbClr val="0070C0"/>
                </a:solidFill>
              </a:rPr>
              <a:t>scientific theory</a:t>
            </a:r>
            <a:r>
              <a:rPr lang="en-US" sz="2000" dirty="0">
                <a:solidFill>
                  <a:srgbClr val="0070C0"/>
                </a:solidFill>
              </a:rPr>
              <a:t> is a well-substantiated explanation of some aspect of the natural world, based on a body of facts that have been repeatedly confirmed through observation and experiment.</a:t>
            </a:r>
            <a:endParaRPr lang="en-US" sz="2000" b="1" u="sng" dirty="0" smtClean="0">
              <a:solidFill>
                <a:srgbClr val="0070C0"/>
              </a:solidFill>
              <a:latin typeface="Cambria"/>
              <a:cs typeface="Cambria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All organisms are made up of one or more cells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Cells are the smallest units of life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mbria"/>
                <a:cs typeface="Cambria"/>
              </a:rPr>
              <a:t>All cells come from pre-existing cells</a:t>
            </a:r>
            <a:endParaRPr lang="en-US" sz="2800" dirty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ambria"/>
                <a:cs typeface="Cambria"/>
              </a:rPr>
              <a:t>Cells vary in size and shape but they share common </a:t>
            </a:r>
            <a:r>
              <a:rPr lang="en-US" sz="2400" dirty="0" smtClean="0">
                <a:solidFill>
                  <a:srgbClr val="FF0000"/>
                </a:solidFill>
                <a:latin typeface="Cambria"/>
                <a:cs typeface="Cambria"/>
              </a:rPr>
              <a:t>features (usually)</a:t>
            </a:r>
            <a:endParaRPr lang="en-US" sz="24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mbria"/>
                <a:cs typeface="Cambria"/>
              </a:rPr>
              <a:t>Cells are relatively small in size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"/>
                <a:cs typeface="Cambria"/>
              </a:rPr>
              <a:t>Cell surrounded by a membrane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"/>
                <a:cs typeface="Cambria"/>
              </a:rPr>
              <a:t>Contain genetic information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"/>
                <a:cs typeface="Cambria"/>
              </a:rPr>
              <a:t>Cells have an energy release system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How big is a cell?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en-US" dirty="0" smtClean="0"/>
              <a:t>‘Typical Cells’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5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</a:t>
            </a:r>
            <a:r>
              <a:rPr lang="en-US" dirty="0" smtClean="0"/>
              <a:t>an animal cell and a plant cell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213"/>
          <a:stretch/>
        </p:blipFill>
        <p:spPr>
          <a:xfrm>
            <a:off x="26553" y="1418288"/>
            <a:ext cx="9144000" cy="4462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56175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0.03 mm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71700" y="5986905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4395" y="6460177"/>
            <a:ext cx="806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what way are giant algae, hyphae and muscle cells not ‘typical’?  </a:t>
            </a:r>
            <a:r>
              <a:rPr lang="en-US" dirty="0" err="1" smtClean="0"/>
              <a:t>Pg</a:t>
            </a:r>
            <a:r>
              <a:rPr lang="en-US" dirty="0" smtClean="0"/>
              <a:t> 8/9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8977</TotalTime>
  <Words>562</Words>
  <Application>Microsoft Macintosh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Cambria</vt:lpstr>
      <vt:lpstr>Comic Sans MS</vt:lpstr>
      <vt:lpstr>ＭＳ Ｐゴシック</vt:lpstr>
      <vt:lpstr>Tahoma</vt:lpstr>
      <vt:lpstr>Arial</vt:lpstr>
      <vt:lpstr>Default Design</vt:lpstr>
      <vt:lpstr>Which one is alive? Why? </vt:lpstr>
      <vt:lpstr>PowerPoint Presentation</vt:lpstr>
      <vt:lpstr>1.1 Introduction to cells </vt:lpstr>
      <vt:lpstr>Life</vt:lpstr>
      <vt:lpstr>Is a virus alive?</vt:lpstr>
      <vt:lpstr>Topic 1: Cell Biology</vt:lpstr>
      <vt:lpstr>PowerPoint Presentation</vt:lpstr>
      <vt:lpstr> </vt:lpstr>
      <vt:lpstr>‘Typical Cells’</vt:lpstr>
      <vt:lpstr>Muscle Cells</vt:lpstr>
      <vt:lpstr>Fungal hyphae </vt:lpstr>
      <vt:lpstr>Acetabulgaria – Giant Algae</vt:lpstr>
      <vt:lpstr>PowerPoint Presentation</vt:lpstr>
    </vt:vector>
  </TitlesOfParts>
  <Company>Tollbar BEC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theory</dc:title>
  <dc:creator>wraggi</dc:creator>
  <cp:lastModifiedBy>Microsoft Office User</cp:lastModifiedBy>
  <cp:revision>183</cp:revision>
  <dcterms:created xsi:type="dcterms:W3CDTF">2008-08-21T12:57:00Z</dcterms:created>
  <dcterms:modified xsi:type="dcterms:W3CDTF">2018-08-29T03:57:32Z</dcterms:modified>
</cp:coreProperties>
</file>